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Proxima Nova"/>
      <p:regular r:id="rId30"/>
      <p:bold r:id="rId31"/>
      <p:italic r:id="rId32"/>
      <p:boldItalic r:id="rId33"/>
    </p:embeddedFont>
    <p:embeddedFont>
      <p:font typeface="Alfa Slab One"/>
      <p:regular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roximaNova-bold.fntdata"/><Relationship Id="rId30" Type="http://schemas.openxmlformats.org/officeDocument/2006/relationships/font" Target="fonts/ProximaNova-regular.fntdata"/><Relationship Id="rId11" Type="http://schemas.openxmlformats.org/officeDocument/2006/relationships/slide" Target="slides/slide7.xml"/><Relationship Id="rId33" Type="http://schemas.openxmlformats.org/officeDocument/2006/relationships/font" Target="fonts/ProximaNova-boldItalic.fntdata"/><Relationship Id="rId10" Type="http://schemas.openxmlformats.org/officeDocument/2006/relationships/slide" Target="slides/slide6.xml"/><Relationship Id="rId32" Type="http://schemas.openxmlformats.org/officeDocument/2006/relationships/font" Target="fonts/ProximaNova-italic.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AlfaSlabOne-regular.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22c2dbcc6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2c2dbcc6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Transition: Now that we’ve identified our research purpose, we need to define concrete objectives that we need to achieve …</a:t>
            </a:r>
            <a:endParaRPr/>
          </a:p>
          <a:p>
            <a:pPr indent="0" lvl="0" marL="0" rtl="0" algn="l">
              <a:spcBef>
                <a:spcPts val="0"/>
              </a:spcBef>
              <a:spcAft>
                <a:spcPts val="0"/>
              </a:spcAft>
              <a:buNone/>
            </a:pPr>
            <a:r>
              <a:rPr lang="en"/>
              <a:t>(1)Extract useful information from image in the form of joint positions</a:t>
            </a:r>
            <a:endParaRPr/>
          </a:p>
          <a:p>
            <a:pPr indent="0" lvl="0" marL="0" rtl="0" algn="l">
              <a:spcBef>
                <a:spcPts val="0"/>
              </a:spcBef>
              <a:spcAft>
                <a:spcPts val="0"/>
              </a:spcAft>
              <a:buNone/>
            </a:pPr>
            <a:r>
              <a:rPr lang="en"/>
              <a:t>(2)....</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22c2dbcc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2c2dbcc6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(2)Use joint coordinates as well as transformed variables like joint angles to classify what yoga positions person is doing from static images.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22c0edfca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2c0edfca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After identifying the overarching research purpose and specific research objectives of our project, we went to the drawing board and thought about how data would flow through our hypothetical solution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22c0edfca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2c0edfca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But basically our capstone will be focused on this part …</a:t>
            </a:r>
            <a:endParaRPr/>
          </a:p>
          <a:p>
            <a:pPr indent="0" lvl="0" marL="0" rtl="0" algn="l">
              <a:spcBef>
                <a:spcPts val="0"/>
              </a:spcBef>
              <a:spcAft>
                <a:spcPts val="0"/>
              </a:spcAft>
              <a:buNone/>
            </a:pPr>
            <a:r>
              <a:rPr lang="en"/>
              <a:t>(a)By makin sure that existing technology with convolutional NN (with some additional calibration) will give us accurate joint coordinates</a:t>
            </a:r>
            <a:endParaRPr/>
          </a:p>
          <a:p>
            <a:pPr indent="0" lvl="0" marL="0" rtl="0" algn="l">
              <a:spcBef>
                <a:spcPts val="0"/>
              </a:spcBef>
              <a:spcAft>
                <a:spcPts val="0"/>
              </a:spcAft>
              <a:buNone/>
            </a:pPr>
            <a:r>
              <a:rPr lang="en"/>
              <a:t>(b)By training a classification model that allows for accurate identifcation of a finite number of yoga poses.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22b916190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2b916190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WIll describe the data we are going to use to train CNN as well as Classification Model</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22c0edfcaa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2c0edfcaa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Emily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22beb9dbe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2beb9dbe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Emily</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22c0edfcaa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2c0edfcaa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Emily</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g22c0edfcaa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2c0edfcaa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Emily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Google Shape;374;g22beb9dbe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2beb9dbe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Emily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g22b3cc0b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22b3cc0b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Shahbaz</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22beb9dbe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2beb9dbe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Emily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22c0edfcaa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2c0edfcaa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Emily</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22bddf8228_1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2bddf8228_1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7" name="Shape 427"/>
        <p:cNvGrpSpPr/>
        <p:nvPr/>
      </p:nvGrpSpPr>
      <p:grpSpPr>
        <a:xfrm>
          <a:off x="0" y="0"/>
          <a:ext cx="0" cy="0"/>
          <a:chOff x="0" y="0"/>
          <a:chExt cx="0" cy="0"/>
        </a:xfrm>
      </p:grpSpPr>
      <p:sp>
        <p:nvSpPr>
          <p:cNvPr id="428" name="Google Shape;428;g22bddf8228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2bddf8228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g22bddf8228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2bddf8228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4" name="Shape 444"/>
        <p:cNvGrpSpPr/>
        <p:nvPr/>
      </p:nvGrpSpPr>
      <p:grpSpPr>
        <a:xfrm>
          <a:off x="0" y="0"/>
          <a:ext cx="0" cy="0"/>
          <a:chOff x="0" y="0"/>
          <a:chExt cx="0" cy="0"/>
        </a:xfrm>
      </p:grpSpPr>
      <p:sp>
        <p:nvSpPr>
          <p:cNvPr id="445" name="Google Shape;445;g22c2dbcc6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2c2dbcc6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22b91619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2b91619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Shahbaz</a:t>
            </a:r>
            <a:endParaRPr/>
          </a:p>
          <a:p>
            <a:pPr indent="0" lvl="0" marL="0" rtl="0" algn="l">
              <a:spcBef>
                <a:spcPts val="0"/>
              </a:spcBef>
              <a:spcAft>
                <a:spcPts val="0"/>
              </a:spcAft>
              <a:buNone/>
            </a:pPr>
            <a:r>
              <a:rPr lang="en"/>
              <a:t>Summarize this presentation: We want to build an automated yoga instructor. We will do video to pose info and pose info to yoga classification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22bddf8228_1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2bddf8228_1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Shahbaz</a:t>
            </a:r>
            <a:endParaRPr/>
          </a:p>
          <a:p>
            <a:pPr indent="0" lvl="0" marL="0" rtl="0" algn="l">
              <a:spcBef>
                <a:spcPts val="0"/>
              </a:spcBef>
              <a:spcAft>
                <a:spcPts val="0"/>
              </a:spcAft>
              <a:buNone/>
            </a:pPr>
            <a:r>
              <a:rPr lang="en"/>
              <a:t>Mention advances in computer vision as background for Yoga detection, don’t start out with it.</a:t>
            </a:r>
            <a:endParaRPr/>
          </a:p>
          <a:p>
            <a:pPr indent="0" lvl="0" marL="0" rtl="0" algn="l">
              <a:spcBef>
                <a:spcPts val="0"/>
              </a:spcBef>
              <a:spcAft>
                <a:spcPts val="0"/>
              </a:spcAft>
              <a:buNone/>
            </a:pPr>
            <a:r>
              <a:rPr lang="en"/>
              <a:t>A lot of people want to do yoga, this tool removes some of the barriers: no need to pay a trainer, not be judged, no yoga studios</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1c8c5a29cb85615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c8c5a29cb85615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Will ask the audience to consider the impact and potential of introducing yoga to the American public.</a:t>
            </a:r>
            <a:endParaRPr/>
          </a:p>
          <a:p>
            <a:pPr indent="0" lvl="0" marL="0" rtl="0" algn="l">
              <a:spcBef>
                <a:spcPts val="0"/>
              </a:spcBef>
              <a:spcAft>
                <a:spcPts val="0"/>
              </a:spcAft>
              <a:buNone/>
            </a:pPr>
            <a:r>
              <a:rPr lang="en"/>
              <a:t>We want to convert yoga talkers into yoga doers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22b916190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2b916190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Remember, we want to convert yoga talkers into doers so the first thing we need to do is to remove the potential obstacles/ pain-points.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are the pain points?</a:t>
            </a:r>
            <a:endParaRPr/>
          </a:p>
          <a:p>
            <a:pPr indent="0" lvl="0" marL="0" rtl="0" algn="l">
              <a:spcBef>
                <a:spcPts val="0"/>
              </a:spcBef>
              <a:spcAft>
                <a:spcPts val="0"/>
              </a:spcAft>
              <a:buNone/>
            </a:pPr>
            <a:r>
              <a:rPr lang="en"/>
              <a:t>(1)Busy life</a:t>
            </a:r>
            <a:endParaRPr/>
          </a:p>
          <a:p>
            <a:pPr indent="0" lvl="0" marL="0" rtl="0" algn="l">
              <a:spcBef>
                <a:spcPts val="0"/>
              </a:spcBef>
              <a:spcAft>
                <a:spcPts val="0"/>
              </a:spcAft>
              <a:buNone/>
            </a:pPr>
            <a:r>
              <a:rPr lang="en"/>
              <a:t>(2)Expensive</a:t>
            </a:r>
            <a:endParaRPr/>
          </a:p>
          <a:p>
            <a:pPr indent="0" lvl="0" marL="0" rtl="0" algn="l">
              <a:spcBef>
                <a:spcPts val="0"/>
              </a:spcBef>
              <a:spcAft>
                <a:spcPts val="0"/>
              </a:spcAft>
              <a:buNone/>
            </a:pPr>
            <a:r>
              <a:rPr lang="en"/>
              <a:t>(3)Intimidating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WIll explain our research purpose hierachically from Removing Obstacles to Needs to Solution to Platform/Community.</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1c8c5a29cb85615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c8c5a29cb85615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Remember, we want to convert yoga talkers into doers so the first thing we need to do is to remove the potential obstacles/ pain-points.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are the pain points?</a:t>
            </a:r>
            <a:endParaRPr/>
          </a:p>
          <a:p>
            <a:pPr indent="0" lvl="0" marL="0" rtl="0" algn="l">
              <a:spcBef>
                <a:spcPts val="0"/>
              </a:spcBef>
              <a:spcAft>
                <a:spcPts val="0"/>
              </a:spcAft>
              <a:buNone/>
            </a:pPr>
            <a:r>
              <a:rPr lang="en"/>
              <a:t>(1)Busy life</a:t>
            </a:r>
            <a:endParaRPr/>
          </a:p>
          <a:p>
            <a:pPr indent="0" lvl="0" marL="0" rtl="0" algn="l">
              <a:spcBef>
                <a:spcPts val="0"/>
              </a:spcBef>
              <a:spcAft>
                <a:spcPts val="0"/>
              </a:spcAft>
              <a:buNone/>
            </a:pPr>
            <a:r>
              <a:rPr lang="en"/>
              <a:t>(2)Expensive</a:t>
            </a:r>
            <a:endParaRPr/>
          </a:p>
          <a:p>
            <a:pPr indent="0" lvl="0" marL="0" rtl="0" algn="l">
              <a:spcBef>
                <a:spcPts val="0"/>
              </a:spcBef>
              <a:spcAft>
                <a:spcPts val="0"/>
              </a:spcAft>
              <a:buNone/>
            </a:pPr>
            <a:r>
              <a:rPr lang="en"/>
              <a:t>(3)Intimidating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WIll explain our research purpose hierachically from Removing Obstacles to Needs to Solution to Platform/Community.</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1c8c5a29cb85615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c8c5a29cb85615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Remember, we want to convert yoga talkers into doers so the first thing we need to do is to remove the potential obstacles/ pain-points.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are the pain points?</a:t>
            </a:r>
            <a:endParaRPr/>
          </a:p>
          <a:p>
            <a:pPr indent="0" lvl="0" marL="0" rtl="0" algn="l">
              <a:spcBef>
                <a:spcPts val="0"/>
              </a:spcBef>
              <a:spcAft>
                <a:spcPts val="0"/>
              </a:spcAft>
              <a:buNone/>
            </a:pPr>
            <a:r>
              <a:rPr lang="en"/>
              <a:t>(1)Busy life</a:t>
            </a:r>
            <a:endParaRPr/>
          </a:p>
          <a:p>
            <a:pPr indent="0" lvl="0" marL="0" rtl="0" algn="l">
              <a:spcBef>
                <a:spcPts val="0"/>
              </a:spcBef>
              <a:spcAft>
                <a:spcPts val="0"/>
              </a:spcAft>
              <a:buNone/>
            </a:pPr>
            <a:r>
              <a:rPr lang="en"/>
              <a:t>(2)Expensive</a:t>
            </a:r>
            <a:endParaRPr/>
          </a:p>
          <a:p>
            <a:pPr indent="0" lvl="0" marL="0" rtl="0" algn="l">
              <a:spcBef>
                <a:spcPts val="0"/>
              </a:spcBef>
              <a:spcAft>
                <a:spcPts val="0"/>
              </a:spcAft>
              <a:buNone/>
            </a:pPr>
            <a:r>
              <a:rPr lang="en"/>
              <a:t>(3)Intimidating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WIll explain our research purpose hierachically from Removing Obstacles to Needs to Solution to Platform/Community.</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1c8c5a29cb85615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c8c5a29cb85615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t>
            </a:r>
            <a:endParaRPr/>
          </a:p>
          <a:p>
            <a:pPr indent="0" lvl="0" marL="0" rtl="0" algn="l">
              <a:spcBef>
                <a:spcPts val="0"/>
              </a:spcBef>
              <a:spcAft>
                <a:spcPts val="0"/>
              </a:spcAft>
              <a:buNone/>
            </a:pPr>
            <a:r>
              <a:rPr lang="en"/>
              <a:t>Remember, we want to convert yoga talkers into doers so the first thing we need to do is to remove the potential obstacles/ pain-points.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are the pain points?</a:t>
            </a:r>
            <a:endParaRPr/>
          </a:p>
          <a:p>
            <a:pPr indent="0" lvl="0" marL="0" rtl="0" algn="l">
              <a:spcBef>
                <a:spcPts val="0"/>
              </a:spcBef>
              <a:spcAft>
                <a:spcPts val="0"/>
              </a:spcAft>
              <a:buNone/>
            </a:pPr>
            <a:r>
              <a:rPr lang="en"/>
              <a:t>(1)Busy life</a:t>
            </a:r>
            <a:endParaRPr/>
          </a:p>
          <a:p>
            <a:pPr indent="0" lvl="0" marL="0" rtl="0" algn="l">
              <a:spcBef>
                <a:spcPts val="0"/>
              </a:spcBef>
              <a:spcAft>
                <a:spcPts val="0"/>
              </a:spcAft>
              <a:buNone/>
            </a:pPr>
            <a:r>
              <a:rPr lang="en"/>
              <a:t>(2)Expensive</a:t>
            </a:r>
            <a:endParaRPr/>
          </a:p>
          <a:p>
            <a:pPr indent="0" lvl="0" marL="0" rtl="0" algn="l">
              <a:spcBef>
                <a:spcPts val="0"/>
              </a:spcBef>
              <a:spcAft>
                <a:spcPts val="0"/>
              </a:spcAft>
              <a:buNone/>
            </a:pPr>
            <a:r>
              <a:rPr lang="en"/>
              <a:t>(3)Intimidating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WIll explain our research purpose hierachically from Removing Obstacles to Needs to Solution to Platform/Community.</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8.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8.png"/><Relationship Id="rId4" Type="http://schemas.openxmlformats.org/officeDocument/2006/relationships/image" Target="../media/image6.png"/><Relationship Id="rId11" Type="http://schemas.openxmlformats.org/officeDocument/2006/relationships/image" Target="../media/image11.png"/><Relationship Id="rId10" Type="http://schemas.openxmlformats.org/officeDocument/2006/relationships/image" Target="../media/image4.png"/><Relationship Id="rId12" Type="http://schemas.openxmlformats.org/officeDocument/2006/relationships/image" Target="../media/image5.png"/><Relationship Id="rId9" Type="http://schemas.openxmlformats.org/officeDocument/2006/relationships/image" Target="../media/image20.png"/><Relationship Id="rId5" Type="http://schemas.openxmlformats.org/officeDocument/2006/relationships/image" Target="../media/image19.png"/><Relationship Id="rId6" Type="http://schemas.openxmlformats.org/officeDocument/2006/relationships/image" Target="../media/image21.png"/><Relationship Id="rId7" Type="http://schemas.openxmlformats.org/officeDocument/2006/relationships/image" Target="../media/image12.png"/><Relationship Id="rId8"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1.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templeturmeric.com/movement/primal-warrior-ii-yoga-flow/" TargetMode="Externa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55" name="Shape 55"/>
        <p:cNvGrpSpPr/>
        <p:nvPr/>
      </p:nvGrpSpPr>
      <p:grpSpPr>
        <a:xfrm>
          <a:off x="0" y="0"/>
          <a:ext cx="0" cy="0"/>
          <a:chOff x="0" y="0"/>
          <a:chExt cx="0" cy="0"/>
        </a:xfrm>
      </p:grpSpPr>
      <p:sp>
        <p:nvSpPr>
          <p:cNvPr id="56" name="Google Shape;56;p13"/>
          <p:cNvSpPr txBox="1"/>
          <p:nvPr>
            <p:ph type="ctrTitle"/>
          </p:nvPr>
        </p:nvSpPr>
        <p:spPr>
          <a:xfrm>
            <a:off x="285450" y="325850"/>
            <a:ext cx="8520600" cy="303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4800">
                <a:solidFill>
                  <a:srgbClr val="20124D"/>
                </a:solidFill>
                <a:latin typeface="Times New Roman"/>
                <a:ea typeface="Times New Roman"/>
                <a:cs typeface="Times New Roman"/>
                <a:sym typeface="Times New Roman"/>
              </a:rPr>
              <a:t>Skeletal Insights </a:t>
            </a:r>
            <a:endParaRPr b="1" sz="4800">
              <a:solidFill>
                <a:srgbClr val="20124D"/>
              </a:solidFill>
              <a:latin typeface="Times New Roman"/>
              <a:ea typeface="Times New Roman"/>
              <a:cs typeface="Times New Roman"/>
              <a:sym typeface="Times New Roman"/>
            </a:endParaRPr>
          </a:p>
          <a:p>
            <a:pPr indent="0" lvl="0" marL="0" rtl="0" algn="ctr">
              <a:spcBef>
                <a:spcPts val="0"/>
              </a:spcBef>
              <a:spcAft>
                <a:spcPts val="0"/>
              </a:spcAft>
              <a:buNone/>
            </a:pPr>
            <a:r>
              <a:t/>
            </a:r>
            <a:endParaRPr b="1" sz="4800">
              <a:solidFill>
                <a:srgbClr val="20124D"/>
              </a:solidFill>
              <a:latin typeface="Times New Roman"/>
              <a:ea typeface="Times New Roman"/>
              <a:cs typeface="Times New Roman"/>
              <a:sym typeface="Times New Roman"/>
            </a:endParaRPr>
          </a:p>
          <a:p>
            <a:pPr indent="0" lvl="0" marL="0" rtl="0" algn="ctr">
              <a:spcBef>
                <a:spcPts val="0"/>
              </a:spcBef>
              <a:spcAft>
                <a:spcPts val="0"/>
              </a:spcAft>
              <a:buNone/>
            </a:pPr>
            <a:r>
              <a:t/>
            </a:r>
            <a:endParaRPr b="1" sz="4800">
              <a:solidFill>
                <a:srgbClr val="20124D"/>
              </a:solidFill>
              <a:latin typeface="Times New Roman"/>
              <a:ea typeface="Times New Roman"/>
              <a:cs typeface="Times New Roman"/>
              <a:sym typeface="Times New Roman"/>
            </a:endParaRPr>
          </a:p>
          <a:p>
            <a:pPr indent="0" lvl="0" marL="0" rtl="0" algn="ctr">
              <a:spcBef>
                <a:spcPts val="0"/>
              </a:spcBef>
              <a:spcAft>
                <a:spcPts val="0"/>
              </a:spcAft>
              <a:buNone/>
            </a:pPr>
            <a:r>
              <a:rPr lang="en" sz="3600">
                <a:solidFill>
                  <a:srgbClr val="674EA7"/>
                </a:solidFill>
                <a:latin typeface="Times New Roman"/>
                <a:ea typeface="Times New Roman"/>
                <a:cs typeface="Times New Roman"/>
                <a:sym typeface="Times New Roman"/>
              </a:rPr>
              <a:t>Posture Recognition of Yoga</a:t>
            </a:r>
            <a:r>
              <a:rPr lang="en" sz="3600">
                <a:solidFill>
                  <a:srgbClr val="674EA7"/>
                </a:solidFill>
                <a:latin typeface="Times New Roman"/>
                <a:ea typeface="Times New Roman"/>
                <a:cs typeface="Times New Roman"/>
                <a:sym typeface="Times New Roman"/>
              </a:rPr>
              <a:t> Poses</a:t>
            </a:r>
            <a:endParaRPr sz="3600">
              <a:solidFill>
                <a:srgbClr val="674EA7"/>
              </a:solidFill>
              <a:latin typeface="Times New Roman"/>
              <a:ea typeface="Times New Roman"/>
              <a:cs typeface="Times New Roman"/>
              <a:sym typeface="Times New Roman"/>
            </a:endParaRPr>
          </a:p>
        </p:txBody>
      </p:sp>
      <p:sp>
        <p:nvSpPr>
          <p:cNvPr id="57" name="Google Shape;57;p13"/>
          <p:cNvSpPr txBox="1"/>
          <p:nvPr>
            <p:ph idx="1" type="subTitle"/>
          </p:nvPr>
        </p:nvSpPr>
        <p:spPr>
          <a:xfrm>
            <a:off x="3312675" y="3905825"/>
            <a:ext cx="2127000" cy="102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20124D"/>
                </a:solidFill>
                <a:latin typeface="Times New Roman"/>
                <a:ea typeface="Times New Roman"/>
                <a:cs typeface="Times New Roman"/>
                <a:sym typeface="Times New Roman"/>
              </a:rPr>
              <a:t>Shahbaz Chaudhary </a:t>
            </a:r>
            <a:endParaRPr sz="1800">
              <a:solidFill>
                <a:srgbClr val="20124D"/>
              </a:solidFill>
              <a:latin typeface="Times New Roman"/>
              <a:ea typeface="Times New Roman"/>
              <a:cs typeface="Times New Roman"/>
              <a:sym typeface="Times New Roman"/>
            </a:endParaRPr>
          </a:p>
          <a:p>
            <a:pPr indent="0" lvl="0" marL="0" rtl="0" algn="ctr">
              <a:spcBef>
                <a:spcPts val="0"/>
              </a:spcBef>
              <a:spcAft>
                <a:spcPts val="0"/>
              </a:spcAft>
              <a:buNone/>
            </a:pPr>
            <a:r>
              <a:rPr lang="en" sz="1800">
                <a:solidFill>
                  <a:srgbClr val="20124D"/>
                </a:solidFill>
                <a:latin typeface="Times New Roman"/>
                <a:ea typeface="Times New Roman"/>
                <a:cs typeface="Times New Roman"/>
                <a:sym typeface="Times New Roman"/>
              </a:rPr>
              <a:t>Emily Coppess </a:t>
            </a:r>
            <a:endParaRPr sz="1800">
              <a:solidFill>
                <a:srgbClr val="20124D"/>
              </a:solidFill>
              <a:latin typeface="Times New Roman"/>
              <a:ea typeface="Times New Roman"/>
              <a:cs typeface="Times New Roman"/>
              <a:sym typeface="Times New Roman"/>
            </a:endParaRPr>
          </a:p>
          <a:p>
            <a:pPr indent="0" lvl="0" marL="0" rtl="0" algn="ctr">
              <a:spcBef>
                <a:spcPts val="0"/>
              </a:spcBef>
              <a:spcAft>
                <a:spcPts val="0"/>
              </a:spcAft>
              <a:buNone/>
            </a:pPr>
            <a:r>
              <a:rPr lang="en" sz="1800">
                <a:solidFill>
                  <a:srgbClr val="20124D"/>
                </a:solidFill>
                <a:latin typeface="Times New Roman"/>
                <a:ea typeface="Times New Roman"/>
                <a:cs typeface="Times New Roman"/>
                <a:sym typeface="Times New Roman"/>
              </a:rPr>
              <a:t>Jay Ong</a:t>
            </a:r>
            <a:endParaRPr sz="1800">
              <a:solidFill>
                <a:srgbClr val="20124D"/>
              </a:solidFill>
              <a:latin typeface="Times New Roman"/>
              <a:ea typeface="Times New Roman"/>
              <a:cs typeface="Times New Roman"/>
              <a:sym typeface="Times New Roman"/>
            </a:endParaRPr>
          </a:p>
        </p:txBody>
      </p:sp>
      <p:pic>
        <p:nvPicPr>
          <p:cNvPr id="58" name="Google Shape;58;p13"/>
          <p:cNvPicPr preferRelativeResize="0"/>
          <p:nvPr/>
        </p:nvPicPr>
        <p:blipFill>
          <a:blip r:embed="rId3">
            <a:alphaModFix/>
          </a:blip>
          <a:stretch>
            <a:fillRect/>
          </a:stretch>
        </p:blipFill>
        <p:spPr>
          <a:xfrm>
            <a:off x="3810000" y="1463200"/>
            <a:ext cx="1428750" cy="14287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186" name="Shape 186"/>
        <p:cNvGrpSpPr/>
        <p:nvPr/>
      </p:nvGrpSpPr>
      <p:grpSpPr>
        <a:xfrm>
          <a:off x="0" y="0"/>
          <a:ext cx="0" cy="0"/>
          <a:chOff x="0" y="0"/>
          <a:chExt cx="0" cy="0"/>
        </a:xfrm>
      </p:grpSpPr>
      <p:sp>
        <p:nvSpPr>
          <p:cNvPr id="187" name="Google Shape;187;p22"/>
          <p:cNvSpPr txBox="1"/>
          <p:nvPr>
            <p:ph type="title"/>
          </p:nvPr>
        </p:nvSpPr>
        <p:spPr>
          <a:xfrm>
            <a:off x="311700" y="445025"/>
            <a:ext cx="729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Research Objectives</a:t>
            </a:r>
            <a:endParaRPr>
              <a:latin typeface="Times New Roman"/>
              <a:ea typeface="Times New Roman"/>
              <a:cs typeface="Times New Roman"/>
              <a:sym typeface="Times New Roman"/>
            </a:endParaRPr>
          </a:p>
        </p:txBody>
      </p:sp>
      <p:grpSp>
        <p:nvGrpSpPr>
          <p:cNvPr id="188" name="Google Shape;188;p22"/>
          <p:cNvGrpSpPr/>
          <p:nvPr/>
        </p:nvGrpSpPr>
        <p:grpSpPr>
          <a:xfrm>
            <a:off x="595138" y="4785251"/>
            <a:ext cx="7818175" cy="244036"/>
            <a:chOff x="967050" y="4128025"/>
            <a:chExt cx="7818175" cy="352500"/>
          </a:xfrm>
        </p:grpSpPr>
        <p:sp>
          <p:nvSpPr>
            <p:cNvPr id="189" name="Google Shape;189;p22"/>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190" name="Google Shape;190;p22"/>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191" name="Google Shape;191;p22"/>
            <p:cNvSpPr/>
            <p:nvPr/>
          </p:nvSpPr>
          <p:spPr>
            <a:xfrm>
              <a:off x="367800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Purpose</a:t>
              </a:r>
              <a:endParaRPr b="1" sz="1200">
                <a:solidFill>
                  <a:srgbClr val="FFFFFF"/>
                </a:solidFill>
              </a:endParaRPr>
            </a:p>
          </p:txBody>
        </p:sp>
        <p:sp>
          <p:nvSpPr>
            <p:cNvPr id="192" name="Google Shape;192;p22"/>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193" name="Google Shape;193;p22"/>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194" name="Google Shape;194;p22"/>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195" name="Google Shape;195;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6" name="Google Shape;196;p22"/>
          <p:cNvPicPr preferRelativeResize="0"/>
          <p:nvPr/>
        </p:nvPicPr>
        <p:blipFill>
          <a:blip r:embed="rId3">
            <a:alphaModFix/>
          </a:blip>
          <a:stretch>
            <a:fillRect/>
          </a:stretch>
        </p:blipFill>
        <p:spPr>
          <a:xfrm>
            <a:off x="7715250" y="17000"/>
            <a:ext cx="1428750" cy="1428750"/>
          </a:xfrm>
          <a:prstGeom prst="rect">
            <a:avLst/>
          </a:prstGeom>
          <a:noFill/>
          <a:ln>
            <a:noFill/>
          </a:ln>
        </p:spPr>
      </p:pic>
      <p:sp>
        <p:nvSpPr>
          <p:cNvPr id="197" name="Google Shape;197;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Recognize 13 major joints on the human body from images: ankle, knee, hip, wrist, elbow, shoulder, neck</a:t>
            </a:r>
            <a:endParaRPr sz="1600">
              <a:solidFill>
                <a:srgbClr val="000000"/>
              </a:solidFill>
              <a:latin typeface="Times"/>
              <a:ea typeface="Times"/>
              <a:cs typeface="Times"/>
              <a:sym typeface="Times"/>
            </a:endParaRPr>
          </a:p>
          <a:p>
            <a:pPr indent="0" lvl="0" marL="0" rtl="0" algn="just">
              <a:lnSpc>
                <a:spcPct val="150000"/>
              </a:lnSpc>
              <a:spcBef>
                <a:spcPts val="0"/>
              </a:spcBef>
              <a:spcAft>
                <a:spcPts val="0"/>
              </a:spcAft>
              <a:buNone/>
            </a:pPr>
            <a:r>
              <a:t/>
            </a:r>
            <a:endParaRPr sz="1600">
              <a:solidFill>
                <a:srgbClr val="000000"/>
              </a:solidFill>
              <a:latin typeface="Times"/>
              <a:ea typeface="Times"/>
              <a:cs typeface="Times"/>
              <a:sym typeface="Times"/>
            </a:endParaRPr>
          </a:p>
          <a:p>
            <a:pPr indent="0" lvl="0" marL="0" rtl="0" algn="l">
              <a:lnSpc>
                <a:spcPct val="150000"/>
              </a:lnSpc>
              <a:spcBef>
                <a:spcPts val="0"/>
              </a:spcBef>
              <a:spcAft>
                <a:spcPts val="1600"/>
              </a:spcAft>
              <a:buNone/>
            </a:pPr>
            <a:r>
              <a:t/>
            </a:r>
            <a:endParaRPr sz="1600"/>
          </a:p>
        </p:txBody>
      </p:sp>
      <p:pic>
        <p:nvPicPr>
          <p:cNvPr descr="Screen Shot 2017-06-02 at 4.15.28 PM.png" id="198" name="Google Shape;198;p22"/>
          <p:cNvPicPr preferRelativeResize="0"/>
          <p:nvPr/>
        </p:nvPicPr>
        <p:blipFill>
          <a:blip r:embed="rId4">
            <a:alphaModFix amt="72000"/>
          </a:blip>
          <a:stretch>
            <a:fillRect/>
          </a:stretch>
        </p:blipFill>
        <p:spPr>
          <a:xfrm>
            <a:off x="3847050" y="1702075"/>
            <a:ext cx="1314375" cy="286680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202" name="Shape 202"/>
        <p:cNvGrpSpPr/>
        <p:nvPr/>
      </p:nvGrpSpPr>
      <p:grpSpPr>
        <a:xfrm>
          <a:off x="0" y="0"/>
          <a:ext cx="0" cy="0"/>
          <a:chOff x="0" y="0"/>
          <a:chExt cx="0" cy="0"/>
        </a:xfrm>
      </p:grpSpPr>
      <p:sp>
        <p:nvSpPr>
          <p:cNvPr id="203" name="Google Shape;203;p23"/>
          <p:cNvSpPr txBox="1"/>
          <p:nvPr>
            <p:ph type="title"/>
          </p:nvPr>
        </p:nvSpPr>
        <p:spPr>
          <a:xfrm>
            <a:off x="311700" y="445025"/>
            <a:ext cx="729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Research Objectives</a:t>
            </a:r>
            <a:endParaRPr>
              <a:latin typeface="Times New Roman"/>
              <a:ea typeface="Times New Roman"/>
              <a:cs typeface="Times New Roman"/>
              <a:sym typeface="Times New Roman"/>
            </a:endParaRPr>
          </a:p>
        </p:txBody>
      </p:sp>
      <p:grpSp>
        <p:nvGrpSpPr>
          <p:cNvPr id="204" name="Google Shape;204;p23"/>
          <p:cNvGrpSpPr/>
          <p:nvPr/>
        </p:nvGrpSpPr>
        <p:grpSpPr>
          <a:xfrm>
            <a:off x="595138" y="4785251"/>
            <a:ext cx="7818175" cy="244036"/>
            <a:chOff x="967050" y="4128025"/>
            <a:chExt cx="7818175" cy="352500"/>
          </a:xfrm>
        </p:grpSpPr>
        <p:sp>
          <p:nvSpPr>
            <p:cNvPr id="205" name="Google Shape;205;p23"/>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206" name="Google Shape;206;p23"/>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207" name="Google Shape;207;p23"/>
            <p:cNvSpPr/>
            <p:nvPr/>
          </p:nvSpPr>
          <p:spPr>
            <a:xfrm>
              <a:off x="367800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Purpose</a:t>
              </a:r>
              <a:endParaRPr b="1" sz="1200">
                <a:solidFill>
                  <a:srgbClr val="FFFFFF"/>
                </a:solidFill>
              </a:endParaRPr>
            </a:p>
          </p:txBody>
        </p:sp>
        <p:sp>
          <p:nvSpPr>
            <p:cNvPr id="208" name="Google Shape;208;p23"/>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209" name="Google Shape;209;p23"/>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210" name="Google Shape;210;p23"/>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211" name="Google Shape;211;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12" name="Google Shape;212;p23"/>
          <p:cNvPicPr preferRelativeResize="0"/>
          <p:nvPr/>
        </p:nvPicPr>
        <p:blipFill>
          <a:blip r:embed="rId3">
            <a:alphaModFix/>
          </a:blip>
          <a:stretch>
            <a:fillRect/>
          </a:stretch>
        </p:blipFill>
        <p:spPr>
          <a:xfrm>
            <a:off x="7715250" y="17000"/>
            <a:ext cx="1428750" cy="1428750"/>
          </a:xfrm>
          <a:prstGeom prst="rect">
            <a:avLst/>
          </a:prstGeom>
          <a:noFill/>
          <a:ln>
            <a:noFill/>
          </a:ln>
        </p:spPr>
      </p:pic>
      <p:sp>
        <p:nvSpPr>
          <p:cNvPr id="213" name="Google Shape;213;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Recognize 13 major joints on the human body from images: ankle, knee, hip, wrist, elbow, shoulder, neck</a:t>
            </a:r>
            <a:endParaRPr sz="1600">
              <a:solidFill>
                <a:srgbClr val="000000"/>
              </a:solidFill>
              <a:latin typeface="Times"/>
              <a:ea typeface="Times"/>
              <a:cs typeface="Times"/>
              <a:sym typeface="Times"/>
            </a:endParaRPr>
          </a:p>
          <a:p>
            <a:pPr indent="0" lvl="0" marL="0" rtl="0" algn="just">
              <a:lnSpc>
                <a:spcPct val="150000"/>
              </a:lnSpc>
              <a:spcBef>
                <a:spcPts val="0"/>
              </a:spcBef>
              <a:spcAft>
                <a:spcPts val="0"/>
              </a:spcAft>
              <a:buNone/>
            </a:pPr>
            <a:r>
              <a:t/>
            </a:r>
            <a:endParaRPr sz="1600">
              <a:solidFill>
                <a:srgbClr val="000000"/>
              </a:solidFill>
              <a:latin typeface="Times"/>
              <a:ea typeface="Times"/>
              <a:cs typeface="Times"/>
              <a:sym typeface="Times"/>
            </a:endParaRPr>
          </a:p>
          <a:p>
            <a:pPr indent="-330200" lvl="0" marL="457200" rtl="0" algn="just">
              <a:lnSpc>
                <a:spcPct val="15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Use joint position and angle data to classify 9 poses from a common Yoga flow:</a:t>
            </a:r>
            <a:endParaRPr sz="1600">
              <a:solidFill>
                <a:srgbClr val="000000"/>
              </a:solidFill>
              <a:latin typeface="Times"/>
              <a:ea typeface="Times"/>
              <a:cs typeface="Times"/>
              <a:sym typeface="Times"/>
            </a:endParaRPr>
          </a:p>
          <a:p>
            <a:pPr indent="0" lvl="0" marL="0" rtl="0" algn="l">
              <a:lnSpc>
                <a:spcPct val="150000"/>
              </a:lnSpc>
              <a:spcBef>
                <a:spcPts val="0"/>
              </a:spcBef>
              <a:spcAft>
                <a:spcPts val="1600"/>
              </a:spcAft>
              <a:buNone/>
            </a:pPr>
            <a:r>
              <a:t/>
            </a:r>
            <a:endParaRPr sz="1600"/>
          </a:p>
        </p:txBody>
      </p:sp>
      <p:pic>
        <p:nvPicPr>
          <p:cNvPr id="214" name="Google Shape;214;p23"/>
          <p:cNvPicPr preferRelativeResize="0"/>
          <p:nvPr/>
        </p:nvPicPr>
        <p:blipFill>
          <a:blip r:embed="rId4">
            <a:alphaModFix/>
          </a:blip>
          <a:stretch>
            <a:fillRect/>
          </a:stretch>
        </p:blipFill>
        <p:spPr>
          <a:xfrm>
            <a:off x="681019" y="2653204"/>
            <a:ext cx="1213449" cy="980687"/>
          </a:xfrm>
          <a:prstGeom prst="rect">
            <a:avLst/>
          </a:prstGeom>
          <a:noFill/>
          <a:ln>
            <a:noFill/>
          </a:ln>
        </p:spPr>
      </p:pic>
      <p:pic>
        <p:nvPicPr>
          <p:cNvPr id="215" name="Google Shape;215;p23"/>
          <p:cNvPicPr preferRelativeResize="0"/>
          <p:nvPr/>
        </p:nvPicPr>
        <p:blipFill>
          <a:blip r:embed="rId5">
            <a:alphaModFix/>
          </a:blip>
          <a:stretch>
            <a:fillRect/>
          </a:stretch>
        </p:blipFill>
        <p:spPr>
          <a:xfrm>
            <a:off x="2399677" y="2653204"/>
            <a:ext cx="1213449" cy="980687"/>
          </a:xfrm>
          <a:prstGeom prst="rect">
            <a:avLst/>
          </a:prstGeom>
          <a:noFill/>
          <a:ln>
            <a:noFill/>
          </a:ln>
        </p:spPr>
      </p:pic>
      <p:pic>
        <p:nvPicPr>
          <p:cNvPr id="216" name="Google Shape;216;p23"/>
          <p:cNvPicPr preferRelativeResize="0"/>
          <p:nvPr/>
        </p:nvPicPr>
        <p:blipFill>
          <a:blip r:embed="rId6">
            <a:alphaModFix/>
          </a:blip>
          <a:stretch>
            <a:fillRect/>
          </a:stretch>
        </p:blipFill>
        <p:spPr>
          <a:xfrm>
            <a:off x="4045511" y="2653207"/>
            <a:ext cx="1213449" cy="980687"/>
          </a:xfrm>
          <a:prstGeom prst="rect">
            <a:avLst/>
          </a:prstGeom>
          <a:noFill/>
          <a:ln>
            <a:noFill/>
          </a:ln>
        </p:spPr>
      </p:pic>
      <p:pic>
        <p:nvPicPr>
          <p:cNvPr id="217" name="Google Shape;217;p23"/>
          <p:cNvPicPr preferRelativeResize="0"/>
          <p:nvPr/>
        </p:nvPicPr>
        <p:blipFill>
          <a:blip r:embed="rId7">
            <a:alphaModFix/>
          </a:blip>
          <a:stretch>
            <a:fillRect/>
          </a:stretch>
        </p:blipFill>
        <p:spPr>
          <a:xfrm>
            <a:off x="5823590" y="2653207"/>
            <a:ext cx="1213449" cy="980687"/>
          </a:xfrm>
          <a:prstGeom prst="rect">
            <a:avLst/>
          </a:prstGeom>
          <a:noFill/>
          <a:ln>
            <a:noFill/>
          </a:ln>
        </p:spPr>
      </p:pic>
      <p:pic>
        <p:nvPicPr>
          <p:cNvPr id="218" name="Google Shape;218;p23"/>
          <p:cNvPicPr preferRelativeResize="0"/>
          <p:nvPr/>
        </p:nvPicPr>
        <p:blipFill>
          <a:blip r:embed="rId8">
            <a:alphaModFix/>
          </a:blip>
          <a:stretch>
            <a:fillRect/>
          </a:stretch>
        </p:blipFill>
        <p:spPr>
          <a:xfrm>
            <a:off x="7469376" y="2653213"/>
            <a:ext cx="1213449" cy="980687"/>
          </a:xfrm>
          <a:prstGeom prst="rect">
            <a:avLst/>
          </a:prstGeom>
          <a:noFill/>
          <a:ln>
            <a:noFill/>
          </a:ln>
        </p:spPr>
      </p:pic>
      <p:pic>
        <p:nvPicPr>
          <p:cNvPr id="219" name="Google Shape;219;p23"/>
          <p:cNvPicPr preferRelativeResize="0"/>
          <p:nvPr/>
        </p:nvPicPr>
        <p:blipFill>
          <a:blip r:embed="rId9">
            <a:alphaModFix/>
          </a:blip>
          <a:stretch>
            <a:fillRect/>
          </a:stretch>
        </p:blipFill>
        <p:spPr>
          <a:xfrm>
            <a:off x="2399675" y="3633921"/>
            <a:ext cx="1213449" cy="980687"/>
          </a:xfrm>
          <a:prstGeom prst="rect">
            <a:avLst/>
          </a:prstGeom>
          <a:noFill/>
          <a:ln>
            <a:noFill/>
          </a:ln>
        </p:spPr>
      </p:pic>
      <p:pic>
        <p:nvPicPr>
          <p:cNvPr id="220" name="Google Shape;220;p23"/>
          <p:cNvPicPr preferRelativeResize="0"/>
          <p:nvPr/>
        </p:nvPicPr>
        <p:blipFill>
          <a:blip r:embed="rId10">
            <a:alphaModFix/>
          </a:blip>
          <a:stretch>
            <a:fillRect/>
          </a:stretch>
        </p:blipFill>
        <p:spPr>
          <a:xfrm>
            <a:off x="681018" y="3633922"/>
            <a:ext cx="1213449" cy="980687"/>
          </a:xfrm>
          <a:prstGeom prst="rect">
            <a:avLst/>
          </a:prstGeom>
          <a:noFill/>
          <a:ln>
            <a:noFill/>
          </a:ln>
        </p:spPr>
      </p:pic>
      <p:pic>
        <p:nvPicPr>
          <p:cNvPr id="221" name="Google Shape;221;p23"/>
          <p:cNvPicPr preferRelativeResize="0"/>
          <p:nvPr/>
        </p:nvPicPr>
        <p:blipFill>
          <a:blip r:embed="rId11">
            <a:alphaModFix/>
          </a:blip>
          <a:stretch>
            <a:fillRect/>
          </a:stretch>
        </p:blipFill>
        <p:spPr>
          <a:xfrm>
            <a:off x="5823611" y="3633916"/>
            <a:ext cx="1213449" cy="980687"/>
          </a:xfrm>
          <a:prstGeom prst="rect">
            <a:avLst/>
          </a:prstGeom>
          <a:noFill/>
          <a:ln>
            <a:noFill/>
          </a:ln>
        </p:spPr>
      </p:pic>
      <p:pic>
        <p:nvPicPr>
          <p:cNvPr id="222" name="Google Shape;222;p23"/>
          <p:cNvPicPr preferRelativeResize="0"/>
          <p:nvPr/>
        </p:nvPicPr>
        <p:blipFill>
          <a:blip r:embed="rId12">
            <a:alphaModFix/>
          </a:blip>
          <a:stretch>
            <a:fillRect/>
          </a:stretch>
        </p:blipFill>
        <p:spPr>
          <a:xfrm>
            <a:off x="4111646" y="3633913"/>
            <a:ext cx="1213449" cy="980687"/>
          </a:xfrm>
          <a:prstGeom prst="rect">
            <a:avLst/>
          </a:prstGeom>
          <a:noFill/>
          <a:ln>
            <a:noFill/>
          </a:ln>
        </p:spPr>
      </p:pic>
      <p:cxnSp>
        <p:nvCxnSpPr>
          <p:cNvPr id="223" name="Google Shape;223;p23"/>
          <p:cNvCxnSpPr>
            <a:stCxn id="214" idx="3"/>
            <a:endCxn id="215" idx="1"/>
          </p:cNvCxnSpPr>
          <p:nvPr/>
        </p:nvCxnSpPr>
        <p:spPr>
          <a:xfrm>
            <a:off x="1894468" y="3143548"/>
            <a:ext cx="505200" cy="0"/>
          </a:xfrm>
          <a:prstGeom prst="straightConnector1">
            <a:avLst/>
          </a:prstGeom>
          <a:noFill/>
          <a:ln cap="flat" cmpd="sng" w="9525">
            <a:solidFill>
              <a:schemeClr val="dk2"/>
            </a:solidFill>
            <a:prstDash val="solid"/>
            <a:round/>
            <a:headEnd len="med" w="med" type="none"/>
            <a:tailEnd len="med" w="med" type="triangle"/>
          </a:ln>
        </p:spPr>
      </p:cxnSp>
      <p:cxnSp>
        <p:nvCxnSpPr>
          <p:cNvPr id="224" name="Google Shape;224;p23"/>
          <p:cNvCxnSpPr>
            <a:stCxn id="215" idx="3"/>
            <a:endCxn id="216" idx="1"/>
          </p:cNvCxnSpPr>
          <p:nvPr/>
        </p:nvCxnSpPr>
        <p:spPr>
          <a:xfrm>
            <a:off x="3613126" y="3143548"/>
            <a:ext cx="432300" cy="0"/>
          </a:xfrm>
          <a:prstGeom prst="straightConnector1">
            <a:avLst/>
          </a:prstGeom>
          <a:noFill/>
          <a:ln cap="flat" cmpd="sng" w="9525">
            <a:solidFill>
              <a:schemeClr val="dk2"/>
            </a:solidFill>
            <a:prstDash val="solid"/>
            <a:round/>
            <a:headEnd len="med" w="med" type="none"/>
            <a:tailEnd len="med" w="med" type="triangle"/>
          </a:ln>
        </p:spPr>
      </p:cxnSp>
      <p:cxnSp>
        <p:nvCxnSpPr>
          <p:cNvPr id="225" name="Google Shape;225;p23"/>
          <p:cNvCxnSpPr>
            <a:stCxn id="216" idx="3"/>
            <a:endCxn id="217" idx="1"/>
          </p:cNvCxnSpPr>
          <p:nvPr/>
        </p:nvCxnSpPr>
        <p:spPr>
          <a:xfrm>
            <a:off x="5258960" y="3143550"/>
            <a:ext cx="564600" cy="0"/>
          </a:xfrm>
          <a:prstGeom prst="straightConnector1">
            <a:avLst/>
          </a:prstGeom>
          <a:noFill/>
          <a:ln cap="flat" cmpd="sng" w="9525">
            <a:solidFill>
              <a:schemeClr val="dk2"/>
            </a:solidFill>
            <a:prstDash val="solid"/>
            <a:round/>
            <a:headEnd len="med" w="med" type="none"/>
            <a:tailEnd len="med" w="med" type="triangle"/>
          </a:ln>
        </p:spPr>
      </p:cxnSp>
      <p:cxnSp>
        <p:nvCxnSpPr>
          <p:cNvPr id="226" name="Google Shape;226;p23"/>
          <p:cNvCxnSpPr>
            <a:stCxn id="217" idx="3"/>
            <a:endCxn id="218" idx="1"/>
          </p:cNvCxnSpPr>
          <p:nvPr/>
        </p:nvCxnSpPr>
        <p:spPr>
          <a:xfrm>
            <a:off x="7037039" y="3143550"/>
            <a:ext cx="432300" cy="0"/>
          </a:xfrm>
          <a:prstGeom prst="straightConnector1">
            <a:avLst/>
          </a:prstGeom>
          <a:noFill/>
          <a:ln cap="flat" cmpd="sng" w="9525">
            <a:solidFill>
              <a:schemeClr val="dk2"/>
            </a:solidFill>
            <a:prstDash val="solid"/>
            <a:round/>
            <a:headEnd len="med" w="med" type="none"/>
            <a:tailEnd len="med" w="med" type="triangle"/>
          </a:ln>
        </p:spPr>
      </p:cxnSp>
      <p:cxnSp>
        <p:nvCxnSpPr>
          <p:cNvPr id="227" name="Google Shape;227;p23"/>
          <p:cNvCxnSpPr>
            <a:stCxn id="218" idx="2"/>
            <a:endCxn id="221" idx="3"/>
          </p:cNvCxnSpPr>
          <p:nvPr/>
        </p:nvCxnSpPr>
        <p:spPr>
          <a:xfrm flipH="1">
            <a:off x="7037200" y="3633899"/>
            <a:ext cx="1038900" cy="490500"/>
          </a:xfrm>
          <a:prstGeom prst="straightConnector1">
            <a:avLst/>
          </a:prstGeom>
          <a:noFill/>
          <a:ln cap="flat" cmpd="sng" w="9525">
            <a:solidFill>
              <a:schemeClr val="dk2"/>
            </a:solidFill>
            <a:prstDash val="solid"/>
            <a:round/>
            <a:headEnd len="med" w="med" type="none"/>
            <a:tailEnd len="med" w="med" type="triangle"/>
          </a:ln>
        </p:spPr>
      </p:cxnSp>
      <p:cxnSp>
        <p:nvCxnSpPr>
          <p:cNvPr id="228" name="Google Shape;228;p23"/>
          <p:cNvCxnSpPr>
            <a:stCxn id="221" idx="1"/>
            <a:endCxn id="222" idx="3"/>
          </p:cNvCxnSpPr>
          <p:nvPr/>
        </p:nvCxnSpPr>
        <p:spPr>
          <a:xfrm rot="10800000">
            <a:off x="5325011" y="4124259"/>
            <a:ext cx="498600" cy="0"/>
          </a:xfrm>
          <a:prstGeom prst="straightConnector1">
            <a:avLst/>
          </a:prstGeom>
          <a:noFill/>
          <a:ln cap="flat" cmpd="sng" w="9525">
            <a:solidFill>
              <a:schemeClr val="dk2"/>
            </a:solidFill>
            <a:prstDash val="solid"/>
            <a:round/>
            <a:headEnd len="med" w="med" type="none"/>
            <a:tailEnd len="med" w="med" type="triangle"/>
          </a:ln>
        </p:spPr>
      </p:cxnSp>
      <p:cxnSp>
        <p:nvCxnSpPr>
          <p:cNvPr id="229" name="Google Shape;229;p23"/>
          <p:cNvCxnSpPr>
            <a:stCxn id="222" idx="1"/>
            <a:endCxn id="219" idx="3"/>
          </p:cNvCxnSpPr>
          <p:nvPr/>
        </p:nvCxnSpPr>
        <p:spPr>
          <a:xfrm rot="10800000">
            <a:off x="3613046" y="4124256"/>
            <a:ext cx="498600" cy="0"/>
          </a:xfrm>
          <a:prstGeom prst="straightConnector1">
            <a:avLst/>
          </a:prstGeom>
          <a:noFill/>
          <a:ln cap="flat" cmpd="sng" w="9525">
            <a:solidFill>
              <a:schemeClr val="dk2"/>
            </a:solidFill>
            <a:prstDash val="solid"/>
            <a:round/>
            <a:headEnd len="med" w="med" type="none"/>
            <a:tailEnd len="med" w="med" type="triangle"/>
          </a:ln>
        </p:spPr>
      </p:cxnSp>
      <p:cxnSp>
        <p:nvCxnSpPr>
          <p:cNvPr id="230" name="Google Shape;230;p23"/>
          <p:cNvCxnSpPr>
            <a:stCxn id="219" idx="1"/>
            <a:endCxn id="220" idx="3"/>
          </p:cNvCxnSpPr>
          <p:nvPr/>
        </p:nvCxnSpPr>
        <p:spPr>
          <a:xfrm rot="10800000">
            <a:off x="1894475" y="4124265"/>
            <a:ext cx="5052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234" name="Shape 234"/>
        <p:cNvGrpSpPr/>
        <p:nvPr/>
      </p:nvGrpSpPr>
      <p:grpSpPr>
        <a:xfrm>
          <a:off x="0" y="0"/>
          <a:ext cx="0" cy="0"/>
          <a:chOff x="0" y="0"/>
          <a:chExt cx="0" cy="0"/>
        </a:xfrm>
      </p:grpSpPr>
      <p:sp>
        <p:nvSpPr>
          <p:cNvPr id="235" name="Google Shape;235;p24"/>
          <p:cNvSpPr txBox="1"/>
          <p:nvPr>
            <p:ph type="title"/>
          </p:nvPr>
        </p:nvSpPr>
        <p:spPr>
          <a:xfrm>
            <a:off x="311700" y="445025"/>
            <a:ext cx="735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Application Data Model</a:t>
            </a:r>
            <a:endParaRPr>
              <a:latin typeface="Times New Roman"/>
              <a:ea typeface="Times New Roman"/>
              <a:cs typeface="Times New Roman"/>
              <a:sym typeface="Times New Roman"/>
            </a:endParaRPr>
          </a:p>
        </p:txBody>
      </p:sp>
      <p:grpSp>
        <p:nvGrpSpPr>
          <p:cNvPr id="236" name="Google Shape;236;p24"/>
          <p:cNvGrpSpPr/>
          <p:nvPr/>
        </p:nvGrpSpPr>
        <p:grpSpPr>
          <a:xfrm>
            <a:off x="595138" y="4785251"/>
            <a:ext cx="7818175" cy="244036"/>
            <a:chOff x="967050" y="4128025"/>
            <a:chExt cx="7818175" cy="352500"/>
          </a:xfrm>
        </p:grpSpPr>
        <p:sp>
          <p:nvSpPr>
            <p:cNvPr id="237" name="Google Shape;237;p24"/>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238" name="Google Shape;238;p24"/>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239" name="Google Shape;239;p24"/>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240" name="Google Shape;240;p24"/>
            <p:cNvSpPr/>
            <p:nvPr/>
          </p:nvSpPr>
          <p:spPr>
            <a:xfrm>
              <a:off x="4921875"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Data</a:t>
              </a:r>
              <a:endParaRPr b="1" sz="1200">
                <a:solidFill>
                  <a:srgbClr val="FFFFFF"/>
                </a:solidFill>
              </a:endParaRPr>
            </a:p>
          </p:txBody>
        </p:sp>
        <p:sp>
          <p:nvSpPr>
            <p:cNvPr id="241" name="Google Shape;241;p24"/>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242" name="Google Shape;242;p24"/>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243" name="Google Shape;243;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44" name="Google Shape;244;p24"/>
          <p:cNvPicPr preferRelativeResize="0"/>
          <p:nvPr/>
        </p:nvPicPr>
        <p:blipFill>
          <a:blip r:embed="rId3">
            <a:alphaModFix/>
          </a:blip>
          <a:stretch>
            <a:fillRect/>
          </a:stretch>
        </p:blipFill>
        <p:spPr>
          <a:xfrm>
            <a:off x="7715250" y="0"/>
            <a:ext cx="1428750" cy="1428750"/>
          </a:xfrm>
          <a:prstGeom prst="rect">
            <a:avLst/>
          </a:prstGeom>
          <a:noFill/>
          <a:ln>
            <a:noFill/>
          </a:ln>
        </p:spPr>
      </p:pic>
      <p:sp>
        <p:nvSpPr>
          <p:cNvPr id="245" name="Google Shape;245;p24"/>
          <p:cNvSpPr/>
          <p:nvPr/>
        </p:nvSpPr>
        <p:spPr>
          <a:xfrm>
            <a:off x="2423225" y="1632225"/>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Image</a:t>
            </a:r>
            <a:endParaRPr/>
          </a:p>
        </p:txBody>
      </p:sp>
      <p:sp>
        <p:nvSpPr>
          <p:cNvPr id="246" name="Google Shape;246;p24"/>
          <p:cNvSpPr/>
          <p:nvPr/>
        </p:nvSpPr>
        <p:spPr>
          <a:xfrm>
            <a:off x="510025" y="2501550"/>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Users</a:t>
            </a:r>
            <a:endParaRPr/>
          </a:p>
        </p:txBody>
      </p:sp>
      <p:sp>
        <p:nvSpPr>
          <p:cNvPr id="247" name="Google Shape;247;p24"/>
          <p:cNvSpPr/>
          <p:nvPr/>
        </p:nvSpPr>
        <p:spPr>
          <a:xfrm>
            <a:off x="4397150" y="1632213"/>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Neural Net</a:t>
            </a:r>
            <a:endParaRPr/>
          </a:p>
        </p:txBody>
      </p:sp>
      <p:sp>
        <p:nvSpPr>
          <p:cNvPr id="248" name="Google Shape;248;p24"/>
          <p:cNvSpPr/>
          <p:nvPr/>
        </p:nvSpPr>
        <p:spPr>
          <a:xfrm>
            <a:off x="6371075" y="1632225"/>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Joint Coordinates</a:t>
            </a:r>
            <a:endParaRPr/>
          </a:p>
        </p:txBody>
      </p:sp>
      <p:sp>
        <p:nvSpPr>
          <p:cNvPr id="249" name="Google Shape;249;p24"/>
          <p:cNvSpPr/>
          <p:nvPr/>
        </p:nvSpPr>
        <p:spPr>
          <a:xfrm>
            <a:off x="6371075" y="3363713"/>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Joint Angles</a:t>
            </a:r>
            <a:endParaRPr/>
          </a:p>
        </p:txBody>
      </p:sp>
      <p:sp>
        <p:nvSpPr>
          <p:cNvPr id="250" name="Google Shape;250;p24"/>
          <p:cNvSpPr/>
          <p:nvPr/>
        </p:nvSpPr>
        <p:spPr>
          <a:xfrm>
            <a:off x="4397150" y="3363713"/>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Pose Classification</a:t>
            </a:r>
            <a:endParaRPr sz="1300"/>
          </a:p>
        </p:txBody>
      </p:sp>
      <p:sp>
        <p:nvSpPr>
          <p:cNvPr id="251" name="Google Shape;251;p24"/>
          <p:cNvSpPr/>
          <p:nvPr/>
        </p:nvSpPr>
        <p:spPr>
          <a:xfrm>
            <a:off x="2423225" y="3363713"/>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Feedback</a:t>
            </a:r>
            <a:endParaRPr/>
          </a:p>
        </p:txBody>
      </p:sp>
      <p:cxnSp>
        <p:nvCxnSpPr>
          <p:cNvPr id="252" name="Google Shape;252;p24"/>
          <p:cNvCxnSpPr>
            <a:stCxn id="246" idx="0"/>
            <a:endCxn id="245" idx="1"/>
          </p:cNvCxnSpPr>
          <p:nvPr/>
        </p:nvCxnSpPr>
        <p:spPr>
          <a:xfrm flipH="1" rot="10800000">
            <a:off x="1141525" y="1828950"/>
            <a:ext cx="1281600" cy="672600"/>
          </a:xfrm>
          <a:prstGeom prst="straightConnector1">
            <a:avLst/>
          </a:prstGeom>
          <a:noFill/>
          <a:ln cap="flat" cmpd="sng" w="28575">
            <a:solidFill>
              <a:schemeClr val="dk2"/>
            </a:solidFill>
            <a:prstDash val="solid"/>
            <a:round/>
            <a:headEnd len="med" w="med" type="none"/>
            <a:tailEnd len="med" w="med" type="triangle"/>
          </a:ln>
        </p:spPr>
      </p:cxnSp>
      <p:cxnSp>
        <p:nvCxnSpPr>
          <p:cNvPr id="253" name="Google Shape;253;p24"/>
          <p:cNvCxnSpPr>
            <a:stCxn id="245" idx="3"/>
            <a:endCxn id="247" idx="1"/>
          </p:cNvCxnSpPr>
          <p:nvPr/>
        </p:nvCxnSpPr>
        <p:spPr>
          <a:xfrm>
            <a:off x="3686225" y="1829025"/>
            <a:ext cx="711000" cy="0"/>
          </a:xfrm>
          <a:prstGeom prst="straightConnector1">
            <a:avLst/>
          </a:prstGeom>
          <a:noFill/>
          <a:ln cap="flat" cmpd="sng" w="28575">
            <a:solidFill>
              <a:schemeClr val="dk2"/>
            </a:solidFill>
            <a:prstDash val="solid"/>
            <a:round/>
            <a:headEnd len="med" w="med" type="none"/>
            <a:tailEnd len="med" w="med" type="triangle"/>
          </a:ln>
        </p:spPr>
      </p:cxnSp>
      <p:cxnSp>
        <p:nvCxnSpPr>
          <p:cNvPr id="254" name="Google Shape;254;p24"/>
          <p:cNvCxnSpPr>
            <a:stCxn id="247" idx="3"/>
            <a:endCxn id="248" idx="1"/>
          </p:cNvCxnSpPr>
          <p:nvPr/>
        </p:nvCxnSpPr>
        <p:spPr>
          <a:xfrm>
            <a:off x="5660150" y="1829013"/>
            <a:ext cx="711000" cy="0"/>
          </a:xfrm>
          <a:prstGeom prst="straightConnector1">
            <a:avLst/>
          </a:prstGeom>
          <a:noFill/>
          <a:ln cap="flat" cmpd="sng" w="28575">
            <a:solidFill>
              <a:schemeClr val="dk2"/>
            </a:solidFill>
            <a:prstDash val="solid"/>
            <a:round/>
            <a:headEnd len="med" w="med" type="none"/>
            <a:tailEnd len="med" w="med" type="triangle"/>
          </a:ln>
        </p:spPr>
      </p:cxnSp>
      <p:cxnSp>
        <p:nvCxnSpPr>
          <p:cNvPr id="255" name="Google Shape;255;p24"/>
          <p:cNvCxnSpPr>
            <a:stCxn id="248" idx="2"/>
            <a:endCxn id="249" idx="0"/>
          </p:cNvCxnSpPr>
          <p:nvPr/>
        </p:nvCxnSpPr>
        <p:spPr>
          <a:xfrm>
            <a:off x="7002575" y="2025825"/>
            <a:ext cx="0" cy="1338000"/>
          </a:xfrm>
          <a:prstGeom prst="straightConnector1">
            <a:avLst/>
          </a:prstGeom>
          <a:noFill/>
          <a:ln cap="flat" cmpd="sng" w="28575">
            <a:solidFill>
              <a:schemeClr val="dk2"/>
            </a:solidFill>
            <a:prstDash val="solid"/>
            <a:round/>
            <a:headEnd len="med" w="med" type="none"/>
            <a:tailEnd len="med" w="med" type="triangle"/>
          </a:ln>
        </p:spPr>
      </p:cxnSp>
      <p:cxnSp>
        <p:nvCxnSpPr>
          <p:cNvPr id="256" name="Google Shape;256;p24"/>
          <p:cNvCxnSpPr>
            <a:stCxn id="249" idx="1"/>
            <a:endCxn id="250" idx="3"/>
          </p:cNvCxnSpPr>
          <p:nvPr/>
        </p:nvCxnSpPr>
        <p:spPr>
          <a:xfrm rot="10800000">
            <a:off x="5660075" y="3560513"/>
            <a:ext cx="711000" cy="0"/>
          </a:xfrm>
          <a:prstGeom prst="straightConnector1">
            <a:avLst/>
          </a:prstGeom>
          <a:noFill/>
          <a:ln cap="flat" cmpd="sng" w="28575">
            <a:solidFill>
              <a:schemeClr val="dk2"/>
            </a:solidFill>
            <a:prstDash val="solid"/>
            <a:round/>
            <a:headEnd len="med" w="med" type="none"/>
            <a:tailEnd len="med" w="med" type="triangle"/>
          </a:ln>
        </p:spPr>
      </p:cxnSp>
      <p:cxnSp>
        <p:nvCxnSpPr>
          <p:cNvPr id="257" name="Google Shape;257;p24"/>
          <p:cNvCxnSpPr>
            <a:stCxn id="250" idx="1"/>
            <a:endCxn id="251" idx="3"/>
          </p:cNvCxnSpPr>
          <p:nvPr/>
        </p:nvCxnSpPr>
        <p:spPr>
          <a:xfrm rot="10800000">
            <a:off x="3686150" y="3560513"/>
            <a:ext cx="711000" cy="0"/>
          </a:xfrm>
          <a:prstGeom prst="straightConnector1">
            <a:avLst/>
          </a:prstGeom>
          <a:noFill/>
          <a:ln cap="flat" cmpd="sng" w="28575">
            <a:solidFill>
              <a:schemeClr val="dk2"/>
            </a:solidFill>
            <a:prstDash val="solid"/>
            <a:round/>
            <a:headEnd len="med" w="med" type="none"/>
            <a:tailEnd len="med" w="med" type="triangle"/>
          </a:ln>
        </p:spPr>
      </p:cxnSp>
      <p:cxnSp>
        <p:nvCxnSpPr>
          <p:cNvPr id="258" name="Google Shape;258;p24"/>
          <p:cNvCxnSpPr>
            <a:stCxn id="251" idx="1"/>
            <a:endCxn id="246" idx="2"/>
          </p:cNvCxnSpPr>
          <p:nvPr/>
        </p:nvCxnSpPr>
        <p:spPr>
          <a:xfrm rot="10800000">
            <a:off x="1141625" y="2895113"/>
            <a:ext cx="1281600" cy="66540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262" name="Shape 262"/>
        <p:cNvGrpSpPr/>
        <p:nvPr/>
      </p:nvGrpSpPr>
      <p:grpSpPr>
        <a:xfrm>
          <a:off x="0" y="0"/>
          <a:ext cx="0" cy="0"/>
          <a:chOff x="0" y="0"/>
          <a:chExt cx="0" cy="0"/>
        </a:xfrm>
      </p:grpSpPr>
      <p:pic>
        <p:nvPicPr>
          <p:cNvPr id="263" name="Google Shape;263;p25"/>
          <p:cNvPicPr preferRelativeResize="0"/>
          <p:nvPr/>
        </p:nvPicPr>
        <p:blipFill>
          <a:blip r:embed="rId3">
            <a:alphaModFix/>
          </a:blip>
          <a:stretch>
            <a:fillRect/>
          </a:stretch>
        </p:blipFill>
        <p:spPr>
          <a:xfrm>
            <a:off x="7591425" y="28575"/>
            <a:ext cx="1428750" cy="1428750"/>
          </a:xfrm>
          <a:prstGeom prst="rect">
            <a:avLst/>
          </a:prstGeom>
          <a:noFill/>
          <a:ln>
            <a:noFill/>
          </a:ln>
        </p:spPr>
      </p:pic>
      <p:sp>
        <p:nvSpPr>
          <p:cNvPr id="264" name="Google Shape;264;p25"/>
          <p:cNvSpPr txBox="1"/>
          <p:nvPr>
            <p:ph type="title"/>
          </p:nvPr>
        </p:nvSpPr>
        <p:spPr>
          <a:xfrm>
            <a:off x="311700" y="445025"/>
            <a:ext cx="735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Application Data Model</a:t>
            </a:r>
            <a:endParaRPr>
              <a:latin typeface="Times New Roman"/>
              <a:ea typeface="Times New Roman"/>
              <a:cs typeface="Times New Roman"/>
              <a:sym typeface="Times New Roman"/>
            </a:endParaRPr>
          </a:p>
        </p:txBody>
      </p:sp>
      <p:grpSp>
        <p:nvGrpSpPr>
          <p:cNvPr id="265" name="Google Shape;265;p25"/>
          <p:cNvGrpSpPr/>
          <p:nvPr/>
        </p:nvGrpSpPr>
        <p:grpSpPr>
          <a:xfrm>
            <a:off x="595138" y="4785251"/>
            <a:ext cx="7818175" cy="244036"/>
            <a:chOff x="967050" y="4128025"/>
            <a:chExt cx="7818175" cy="352500"/>
          </a:xfrm>
        </p:grpSpPr>
        <p:sp>
          <p:nvSpPr>
            <p:cNvPr id="266" name="Google Shape;266;p25"/>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267" name="Google Shape;267;p25"/>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268" name="Google Shape;268;p25"/>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269" name="Google Shape;269;p25"/>
            <p:cNvSpPr/>
            <p:nvPr/>
          </p:nvSpPr>
          <p:spPr>
            <a:xfrm>
              <a:off x="4921875"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Data</a:t>
              </a:r>
              <a:endParaRPr b="1" sz="1200">
                <a:solidFill>
                  <a:srgbClr val="FFFFFF"/>
                </a:solidFill>
              </a:endParaRPr>
            </a:p>
          </p:txBody>
        </p:sp>
        <p:sp>
          <p:nvSpPr>
            <p:cNvPr id="270" name="Google Shape;270;p25"/>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271" name="Google Shape;271;p25"/>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272" name="Google Shape;272;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3" name="Google Shape;273;p25"/>
          <p:cNvSpPr/>
          <p:nvPr/>
        </p:nvSpPr>
        <p:spPr>
          <a:xfrm>
            <a:off x="2423225" y="1632225"/>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Image</a:t>
            </a:r>
            <a:endParaRPr/>
          </a:p>
        </p:txBody>
      </p:sp>
      <p:sp>
        <p:nvSpPr>
          <p:cNvPr id="274" name="Google Shape;274;p25"/>
          <p:cNvSpPr/>
          <p:nvPr/>
        </p:nvSpPr>
        <p:spPr>
          <a:xfrm>
            <a:off x="510025" y="2501550"/>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Users</a:t>
            </a:r>
            <a:endParaRPr/>
          </a:p>
        </p:txBody>
      </p:sp>
      <p:sp>
        <p:nvSpPr>
          <p:cNvPr id="275" name="Google Shape;275;p25"/>
          <p:cNvSpPr/>
          <p:nvPr/>
        </p:nvSpPr>
        <p:spPr>
          <a:xfrm>
            <a:off x="4397150" y="1632213"/>
            <a:ext cx="1263000" cy="393600"/>
          </a:xfrm>
          <a:prstGeom prst="roundRect">
            <a:avLst>
              <a:gd fmla="val 16667" name="adj"/>
            </a:avLst>
          </a:prstGeom>
          <a:solidFill>
            <a:srgbClr val="9999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Neural Net</a:t>
            </a:r>
            <a:endParaRPr b="1"/>
          </a:p>
        </p:txBody>
      </p:sp>
      <p:sp>
        <p:nvSpPr>
          <p:cNvPr id="276" name="Google Shape;276;p25"/>
          <p:cNvSpPr/>
          <p:nvPr/>
        </p:nvSpPr>
        <p:spPr>
          <a:xfrm>
            <a:off x="6371075" y="1632225"/>
            <a:ext cx="1263000" cy="393600"/>
          </a:xfrm>
          <a:prstGeom prst="roundRect">
            <a:avLst>
              <a:gd fmla="val 16667" name="adj"/>
            </a:avLst>
          </a:prstGeom>
          <a:solidFill>
            <a:srgbClr val="9999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Joint Coordinates</a:t>
            </a:r>
            <a:endParaRPr b="1"/>
          </a:p>
        </p:txBody>
      </p:sp>
      <p:sp>
        <p:nvSpPr>
          <p:cNvPr id="277" name="Google Shape;277;p25"/>
          <p:cNvSpPr/>
          <p:nvPr/>
        </p:nvSpPr>
        <p:spPr>
          <a:xfrm>
            <a:off x="6371075" y="3363713"/>
            <a:ext cx="1263000" cy="393600"/>
          </a:xfrm>
          <a:prstGeom prst="roundRect">
            <a:avLst>
              <a:gd fmla="val 16667" name="adj"/>
            </a:avLst>
          </a:prstGeom>
          <a:solidFill>
            <a:srgbClr val="9999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t>Joint Angles</a:t>
            </a:r>
            <a:endParaRPr b="1" sz="1300"/>
          </a:p>
        </p:txBody>
      </p:sp>
      <p:sp>
        <p:nvSpPr>
          <p:cNvPr id="278" name="Google Shape;278;p25"/>
          <p:cNvSpPr/>
          <p:nvPr/>
        </p:nvSpPr>
        <p:spPr>
          <a:xfrm>
            <a:off x="4397150" y="3363713"/>
            <a:ext cx="1263000" cy="393600"/>
          </a:xfrm>
          <a:prstGeom prst="roundRect">
            <a:avLst>
              <a:gd fmla="val 16667" name="adj"/>
            </a:avLst>
          </a:prstGeom>
          <a:solidFill>
            <a:srgbClr val="9999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t>Pose Classification</a:t>
            </a:r>
            <a:endParaRPr b="1" sz="1200"/>
          </a:p>
        </p:txBody>
      </p:sp>
      <p:sp>
        <p:nvSpPr>
          <p:cNvPr id="279" name="Google Shape;279;p25"/>
          <p:cNvSpPr/>
          <p:nvPr/>
        </p:nvSpPr>
        <p:spPr>
          <a:xfrm>
            <a:off x="2423225" y="3363713"/>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Feedback</a:t>
            </a:r>
            <a:endParaRPr/>
          </a:p>
        </p:txBody>
      </p:sp>
      <p:cxnSp>
        <p:nvCxnSpPr>
          <p:cNvPr id="280" name="Google Shape;280;p25"/>
          <p:cNvCxnSpPr>
            <a:stCxn id="274" idx="0"/>
            <a:endCxn id="273" idx="1"/>
          </p:cNvCxnSpPr>
          <p:nvPr/>
        </p:nvCxnSpPr>
        <p:spPr>
          <a:xfrm flipH="1" rot="10800000">
            <a:off x="1141525" y="1828950"/>
            <a:ext cx="1281600" cy="672600"/>
          </a:xfrm>
          <a:prstGeom prst="straightConnector1">
            <a:avLst/>
          </a:prstGeom>
          <a:noFill/>
          <a:ln cap="flat" cmpd="sng" w="28575">
            <a:solidFill>
              <a:schemeClr val="dk2"/>
            </a:solidFill>
            <a:prstDash val="solid"/>
            <a:round/>
            <a:headEnd len="med" w="med" type="none"/>
            <a:tailEnd len="med" w="med" type="triangle"/>
          </a:ln>
        </p:spPr>
      </p:cxnSp>
      <p:cxnSp>
        <p:nvCxnSpPr>
          <p:cNvPr id="281" name="Google Shape;281;p25"/>
          <p:cNvCxnSpPr>
            <a:stCxn id="273" idx="3"/>
            <a:endCxn id="275" idx="1"/>
          </p:cNvCxnSpPr>
          <p:nvPr/>
        </p:nvCxnSpPr>
        <p:spPr>
          <a:xfrm>
            <a:off x="3686225" y="1829025"/>
            <a:ext cx="711000" cy="0"/>
          </a:xfrm>
          <a:prstGeom prst="straightConnector1">
            <a:avLst/>
          </a:prstGeom>
          <a:noFill/>
          <a:ln cap="flat" cmpd="sng" w="28575">
            <a:solidFill>
              <a:schemeClr val="dk2"/>
            </a:solidFill>
            <a:prstDash val="solid"/>
            <a:round/>
            <a:headEnd len="med" w="med" type="none"/>
            <a:tailEnd len="med" w="med" type="triangle"/>
          </a:ln>
        </p:spPr>
      </p:cxnSp>
      <p:cxnSp>
        <p:nvCxnSpPr>
          <p:cNvPr id="282" name="Google Shape;282;p25"/>
          <p:cNvCxnSpPr>
            <a:stCxn id="275" idx="3"/>
            <a:endCxn id="276" idx="1"/>
          </p:cNvCxnSpPr>
          <p:nvPr/>
        </p:nvCxnSpPr>
        <p:spPr>
          <a:xfrm>
            <a:off x="5660150" y="1829013"/>
            <a:ext cx="711000" cy="0"/>
          </a:xfrm>
          <a:prstGeom prst="straightConnector1">
            <a:avLst/>
          </a:prstGeom>
          <a:noFill/>
          <a:ln cap="flat" cmpd="sng" w="28575">
            <a:solidFill>
              <a:srgbClr val="000000"/>
            </a:solidFill>
            <a:prstDash val="solid"/>
            <a:round/>
            <a:headEnd len="med" w="med" type="none"/>
            <a:tailEnd len="med" w="med" type="triangle"/>
          </a:ln>
        </p:spPr>
      </p:cxnSp>
      <p:cxnSp>
        <p:nvCxnSpPr>
          <p:cNvPr id="283" name="Google Shape;283;p25"/>
          <p:cNvCxnSpPr>
            <a:stCxn id="276" idx="2"/>
            <a:endCxn id="277" idx="0"/>
          </p:cNvCxnSpPr>
          <p:nvPr/>
        </p:nvCxnSpPr>
        <p:spPr>
          <a:xfrm>
            <a:off x="7002575" y="2025825"/>
            <a:ext cx="0" cy="1338000"/>
          </a:xfrm>
          <a:prstGeom prst="straightConnector1">
            <a:avLst/>
          </a:prstGeom>
          <a:noFill/>
          <a:ln cap="flat" cmpd="sng" w="28575">
            <a:solidFill>
              <a:srgbClr val="000000"/>
            </a:solidFill>
            <a:prstDash val="solid"/>
            <a:round/>
            <a:headEnd len="med" w="med" type="none"/>
            <a:tailEnd len="med" w="med" type="triangle"/>
          </a:ln>
        </p:spPr>
      </p:cxnSp>
      <p:cxnSp>
        <p:nvCxnSpPr>
          <p:cNvPr id="284" name="Google Shape;284;p25"/>
          <p:cNvCxnSpPr>
            <a:stCxn id="277" idx="1"/>
            <a:endCxn id="278" idx="3"/>
          </p:cNvCxnSpPr>
          <p:nvPr/>
        </p:nvCxnSpPr>
        <p:spPr>
          <a:xfrm rot="10800000">
            <a:off x="5660075" y="3560513"/>
            <a:ext cx="711000" cy="0"/>
          </a:xfrm>
          <a:prstGeom prst="straightConnector1">
            <a:avLst/>
          </a:prstGeom>
          <a:noFill/>
          <a:ln cap="flat" cmpd="sng" w="28575">
            <a:solidFill>
              <a:srgbClr val="000000"/>
            </a:solidFill>
            <a:prstDash val="solid"/>
            <a:round/>
            <a:headEnd len="med" w="med" type="none"/>
            <a:tailEnd len="med" w="med" type="triangle"/>
          </a:ln>
        </p:spPr>
      </p:cxnSp>
      <p:cxnSp>
        <p:nvCxnSpPr>
          <p:cNvPr id="285" name="Google Shape;285;p25"/>
          <p:cNvCxnSpPr>
            <a:stCxn id="278" idx="1"/>
            <a:endCxn id="279" idx="3"/>
          </p:cNvCxnSpPr>
          <p:nvPr/>
        </p:nvCxnSpPr>
        <p:spPr>
          <a:xfrm rot="10800000">
            <a:off x="3686150" y="3560513"/>
            <a:ext cx="711000" cy="0"/>
          </a:xfrm>
          <a:prstGeom prst="straightConnector1">
            <a:avLst/>
          </a:prstGeom>
          <a:noFill/>
          <a:ln cap="flat" cmpd="sng" w="28575">
            <a:solidFill>
              <a:schemeClr val="dk2"/>
            </a:solidFill>
            <a:prstDash val="solid"/>
            <a:round/>
            <a:headEnd len="med" w="med" type="none"/>
            <a:tailEnd len="med" w="med" type="triangle"/>
          </a:ln>
        </p:spPr>
      </p:cxnSp>
      <p:cxnSp>
        <p:nvCxnSpPr>
          <p:cNvPr id="286" name="Google Shape;286;p25"/>
          <p:cNvCxnSpPr>
            <a:stCxn id="279" idx="1"/>
            <a:endCxn id="274" idx="2"/>
          </p:cNvCxnSpPr>
          <p:nvPr/>
        </p:nvCxnSpPr>
        <p:spPr>
          <a:xfrm rot="10800000">
            <a:off x="1141625" y="2895113"/>
            <a:ext cx="1281600" cy="665400"/>
          </a:xfrm>
          <a:prstGeom prst="straightConnector1">
            <a:avLst/>
          </a:prstGeom>
          <a:noFill/>
          <a:ln cap="flat" cmpd="sng" w="28575">
            <a:solidFill>
              <a:schemeClr val="dk2"/>
            </a:solidFill>
            <a:prstDash val="solid"/>
            <a:round/>
            <a:headEnd len="med" w="med" type="none"/>
            <a:tailEnd len="med" w="med" type="triangle"/>
          </a:ln>
        </p:spPr>
      </p:cxnSp>
      <p:sp>
        <p:nvSpPr>
          <p:cNvPr id="287" name="Google Shape;287;p25"/>
          <p:cNvSpPr/>
          <p:nvPr/>
        </p:nvSpPr>
        <p:spPr>
          <a:xfrm>
            <a:off x="4151525" y="1277550"/>
            <a:ext cx="3728100" cy="28416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txBox="1"/>
          <p:nvPr/>
        </p:nvSpPr>
        <p:spPr>
          <a:xfrm>
            <a:off x="5450900" y="920575"/>
            <a:ext cx="1129500" cy="24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accent3"/>
                </a:solidFill>
              </a:rPr>
              <a:t>Capstone</a:t>
            </a:r>
            <a:endParaRPr b="1" sz="1600">
              <a:solidFill>
                <a:schemeClr val="accent3"/>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292" name="Shape 292"/>
        <p:cNvGrpSpPr/>
        <p:nvPr/>
      </p:nvGrpSpPr>
      <p:grpSpPr>
        <a:xfrm>
          <a:off x="0" y="0"/>
          <a:ext cx="0" cy="0"/>
          <a:chOff x="0" y="0"/>
          <a:chExt cx="0" cy="0"/>
        </a:xfrm>
      </p:grpSpPr>
      <p:sp>
        <p:nvSpPr>
          <p:cNvPr id="293" name="Google Shape;293;p26"/>
          <p:cNvSpPr txBox="1"/>
          <p:nvPr>
            <p:ph type="title"/>
          </p:nvPr>
        </p:nvSpPr>
        <p:spPr>
          <a:xfrm>
            <a:off x="311700" y="445025"/>
            <a:ext cx="738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Data Description</a:t>
            </a:r>
            <a:endParaRPr>
              <a:latin typeface="Times New Roman"/>
              <a:ea typeface="Times New Roman"/>
              <a:cs typeface="Times New Roman"/>
              <a:sym typeface="Times New Roman"/>
            </a:endParaRPr>
          </a:p>
        </p:txBody>
      </p:sp>
      <p:sp>
        <p:nvSpPr>
          <p:cNvPr id="294" name="Google Shape;294;p26"/>
          <p:cNvSpPr txBox="1"/>
          <p:nvPr>
            <p:ph idx="1" type="body"/>
          </p:nvPr>
        </p:nvSpPr>
        <p:spPr>
          <a:xfrm>
            <a:off x="311700" y="1152475"/>
            <a:ext cx="4561500" cy="34164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Public repositories contain over 35k images (175 GB raw) of human poses with annotated joints:</a:t>
            </a:r>
            <a:endParaRPr sz="1400">
              <a:solidFill>
                <a:srgbClr val="000000"/>
              </a:solidFill>
              <a:latin typeface="Times New Roman"/>
              <a:ea typeface="Times New Roman"/>
              <a:cs typeface="Times New Roman"/>
              <a:sym typeface="Times New Roman"/>
            </a:endParaRPr>
          </a:p>
          <a:p>
            <a:pPr indent="-317500" lvl="1" marL="914400" rtl="0" algn="l">
              <a:lnSpc>
                <a:spcPct val="150000"/>
              </a:lnSpc>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MPII ~ Max Planck Insitute</a:t>
            </a:r>
            <a:endParaRPr>
              <a:solidFill>
                <a:srgbClr val="000000"/>
              </a:solidFill>
              <a:latin typeface="Times New Roman"/>
              <a:ea typeface="Times New Roman"/>
              <a:cs typeface="Times New Roman"/>
              <a:sym typeface="Times New Roman"/>
            </a:endParaRPr>
          </a:p>
          <a:p>
            <a:pPr indent="-317500" lvl="1" marL="914400" rtl="0" algn="l">
              <a:lnSpc>
                <a:spcPct val="150000"/>
              </a:lnSpc>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LSP ~ Leeds Sport Pose</a:t>
            </a:r>
            <a:endParaRPr>
              <a:solidFill>
                <a:srgbClr val="000000"/>
              </a:solidFill>
              <a:latin typeface="Times New Roman"/>
              <a:ea typeface="Times New Roman"/>
              <a:cs typeface="Times New Roman"/>
              <a:sym typeface="Times New Roman"/>
            </a:endParaRPr>
          </a:p>
          <a:p>
            <a:pPr indent="-317500" lvl="0" marL="457200" rtl="0" algn="just">
              <a:lnSpc>
                <a:spcPct val="150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Data Origin : joints were manually labelled.</a:t>
            </a:r>
            <a:endParaRPr sz="1400">
              <a:solidFill>
                <a:srgbClr val="000000"/>
              </a:solidFill>
              <a:latin typeface="Times New Roman"/>
              <a:ea typeface="Times New Roman"/>
              <a:cs typeface="Times New Roman"/>
              <a:sym typeface="Times New Roman"/>
            </a:endParaRPr>
          </a:p>
          <a:p>
            <a:pPr indent="-317500" lvl="0" marL="457200" rtl="0" algn="just">
              <a:lnSpc>
                <a:spcPct val="150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Training Set for Deep Learning algorithm combines image-coordinate pairs from MPII and LST. </a:t>
            </a:r>
            <a:endParaRPr sz="1400">
              <a:solidFill>
                <a:srgbClr val="000000"/>
              </a:solidFill>
              <a:latin typeface="Times New Roman"/>
              <a:ea typeface="Times New Roman"/>
              <a:cs typeface="Times New Roman"/>
              <a:sym typeface="Times New Roman"/>
            </a:endParaRPr>
          </a:p>
          <a:p>
            <a:pPr indent="-317500" lvl="0" marL="457200" rtl="0" algn="just">
              <a:lnSpc>
                <a:spcPct val="150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Training Set for classification model and yoga pose calibration of NN will be generated off of publicly available media.</a:t>
            </a:r>
            <a:endParaRPr sz="14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400">
              <a:solidFill>
                <a:srgbClr val="000000"/>
              </a:solidFill>
              <a:latin typeface="Times New Roman"/>
              <a:ea typeface="Times New Roman"/>
              <a:cs typeface="Times New Roman"/>
              <a:sym typeface="Times New Roman"/>
            </a:endParaRPr>
          </a:p>
        </p:txBody>
      </p:sp>
      <p:grpSp>
        <p:nvGrpSpPr>
          <p:cNvPr id="295" name="Google Shape;295;p26"/>
          <p:cNvGrpSpPr/>
          <p:nvPr/>
        </p:nvGrpSpPr>
        <p:grpSpPr>
          <a:xfrm>
            <a:off x="595138" y="4785251"/>
            <a:ext cx="7818175" cy="244036"/>
            <a:chOff x="967050" y="4128025"/>
            <a:chExt cx="7818175" cy="352500"/>
          </a:xfrm>
        </p:grpSpPr>
        <p:sp>
          <p:nvSpPr>
            <p:cNvPr id="296" name="Google Shape;296;p26"/>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297" name="Google Shape;297;p26"/>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298" name="Google Shape;298;p26"/>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299" name="Google Shape;299;p26"/>
            <p:cNvSpPr/>
            <p:nvPr/>
          </p:nvSpPr>
          <p:spPr>
            <a:xfrm>
              <a:off x="4921875"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Data</a:t>
              </a:r>
              <a:endParaRPr b="1" sz="1200">
                <a:solidFill>
                  <a:srgbClr val="FFFFFF"/>
                </a:solidFill>
              </a:endParaRPr>
            </a:p>
          </p:txBody>
        </p:sp>
        <p:sp>
          <p:nvSpPr>
            <p:cNvPr id="300" name="Google Shape;300;p26"/>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301" name="Google Shape;301;p26"/>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302" name="Google Shape;302;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03" name="Google Shape;303;p26"/>
          <p:cNvPicPr preferRelativeResize="0"/>
          <p:nvPr/>
        </p:nvPicPr>
        <p:blipFill>
          <a:blip r:embed="rId3">
            <a:alphaModFix/>
          </a:blip>
          <a:stretch>
            <a:fillRect/>
          </a:stretch>
        </p:blipFill>
        <p:spPr>
          <a:xfrm flipH="1">
            <a:off x="7698900" y="17000"/>
            <a:ext cx="1428750" cy="1428750"/>
          </a:xfrm>
          <a:prstGeom prst="rect">
            <a:avLst/>
          </a:prstGeom>
          <a:noFill/>
          <a:ln>
            <a:noFill/>
          </a:ln>
        </p:spPr>
      </p:pic>
      <p:pic>
        <p:nvPicPr>
          <p:cNvPr id="304" name="Google Shape;304;p26"/>
          <p:cNvPicPr preferRelativeResize="0"/>
          <p:nvPr/>
        </p:nvPicPr>
        <p:blipFill>
          <a:blip r:embed="rId4">
            <a:alphaModFix/>
          </a:blip>
          <a:stretch>
            <a:fillRect/>
          </a:stretch>
        </p:blipFill>
        <p:spPr>
          <a:xfrm>
            <a:off x="5335020" y="1250000"/>
            <a:ext cx="3325154" cy="3416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308" name="Shape 308"/>
        <p:cNvGrpSpPr/>
        <p:nvPr/>
      </p:nvGrpSpPr>
      <p:grpSpPr>
        <a:xfrm>
          <a:off x="0" y="0"/>
          <a:ext cx="0" cy="0"/>
          <a:chOff x="0" y="0"/>
          <a:chExt cx="0" cy="0"/>
        </a:xfrm>
      </p:grpSpPr>
      <p:sp>
        <p:nvSpPr>
          <p:cNvPr id="309" name="Google Shape;309;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310" name="Google Shape;310;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just">
              <a:lnSpc>
                <a:spcPct val="150000"/>
              </a:lnSpc>
              <a:spcBef>
                <a:spcPts val="0"/>
              </a:spcBef>
              <a:spcAft>
                <a:spcPts val="0"/>
              </a:spcAft>
              <a:buClr>
                <a:srgbClr val="000000"/>
              </a:buClr>
              <a:buSzPts val="1800"/>
              <a:buFont typeface="Times New Roman"/>
              <a:buChar char="●"/>
            </a:pPr>
            <a:r>
              <a:rPr b="1" lang="en">
                <a:solidFill>
                  <a:srgbClr val="000000"/>
                </a:solidFill>
                <a:latin typeface="Times New Roman"/>
                <a:ea typeface="Times New Roman"/>
                <a:cs typeface="Times New Roman"/>
                <a:sym typeface="Times New Roman"/>
              </a:rPr>
              <a:t>Part 1: Skeletal Mapping</a:t>
            </a:r>
            <a:endParaRPr b="1">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rPr lang="en" sz="1600">
                <a:solidFill>
                  <a:srgbClr val="000000"/>
                </a:solidFill>
                <a:latin typeface="Times New Roman"/>
                <a:ea typeface="Times New Roman"/>
                <a:cs typeface="Times New Roman"/>
                <a:sym typeface="Times New Roman"/>
              </a:rPr>
              <a:t>We will convert images into vectors of joint locations using Convolutional Neural Networks.</a:t>
            </a:r>
            <a:endParaRPr sz="1600">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Validation:</a:t>
            </a:r>
            <a:r>
              <a:rPr lang="en" sz="1600">
                <a:solidFill>
                  <a:srgbClr val="000000"/>
                </a:solidFill>
                <a:latin typeface="Times New Roman"/>
                <a:ea typeface="Times New Roman"/>
                <a:cs typeface="Times New Roman"/>
                <a:sym typeface="Times New Roman"/>
              </a:rPr>
              <a:t> holdout validation using image-coordination pairings</a:t>
            </a:r>
            <a:endParaRPr sz="1600">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45720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grpSp>
        <p:nvGrpSpPr>
          <p:cNvPr id="311" name="Google Shape;311;p27"/>
          <p:cNvGrpSpPr/>
          <p:nvPr/>
        </p:nvGrpSpPr>
        <p:grpSpPr>
          <a:xfrm>
            <a:off x="595138" y="4785251"/>
            <a:ext cx="7818175" cy="244036"/>
            <a:chOff x="967050" y="4128025"/>
            <a:chExt cx="7818175" cy="352500"/>
          </a:xfrm>
        </p:grpSpPr>
        <p:sp>
          <p:nvSpPr>
            <p:cNvPr id="312" name="Google Shape;312;p27"/>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313" name="Google Shape;313;p27"/>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314" name="Google Shape;314;p27"/>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315" name="Google Shape;315;p27"/>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316" name="Google Shape;316;p27"/>
            <p:cNvSpPr/>
            <p:nvPr/>
          </p:nvSpPr>
          <p:spPr>
            <a:xfrm>
              <a:off x="614525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Methodology</a:t>
              </a:r>
              <a:endParaRPr b="1" sz="1200">
                <a:solidFill>
                  <a:srgbClr val="FFFFFF"/>
                </a:solidFill>
              </a:endParaRPr>
            </a:p>
          </p:txBody>
        </p:sp>
        <p:sp>
          <p:nvSpPr>
            <p:cNvPr id="317" name="Google Shape;317;p27"/>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318" name="Google Shape;318;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19" name="Google Shape;319;p27"/>
          <p:cNvPicPr preferRelativeResize="0"/>
          <p:nvPr/>
        </p:nvPicPr>
        <p:blipFill>
          <a:blip r:embed="rId3">
            <a:alphaModFix/>
          </a:blip>
          <a:stretch>
            <a:fillRect/>
          </a:stretch>
        </p:blipFill>
        <p:spPr>
          <a:xfrm>
            <a:off x="7715250" y="17000"/>
            <a:ext cx="1428750" cy="1428750"/>
          </a:xfrm>
          <a:prstGeom prst="rect">
            <a:avLst/>
          </a:prstGeom>
          <a:noFill/>
          <a:ln>
            <a:noFill/>
          </a:ln>
        </p:spPr>
      </p:pic>
      <p:sp>
        <p:nvSpPr>
          <p:cNvPr id="320" name="Google Shape;320;p27"/>
          <p:cNvSpPr/>
          <p:nvPr/>
        </p:nvSpPr>
        <p:spPr>
          <a:xfrm>
            <a:off x="874950" y="2105800"/>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Image</a:t>
            </a:r>
            <a:endParaRPr/>
          </a:p>
        </p:txBody>
      </p:sp>
      <p:sp>
        <p:nvSpPr>
          <p:cNvPr id="321" name="Google Shape;321;p27"/>
          <p:cNvSpPr/>
          <p:nvPr/>
        </p:nvSpPr>
        <p:spPr>
          <a:xfrm>
            <a:off x="2848875" y="2105788"/>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Neural Net</a:t>
            </a:r>
            <a:endParaRPr/>
          </a:p>
        </p:txBody>
      </p:sp>
      <p:sp>
        <p:nvSpPr>
          <p:cNvPr id="322" name="Google Shape;322;p27"/>
          <p:cNvSpPr/>
          <p:nvPr/>
        </p:nvSpPr>
        <p:spPr>
          <a:xfrm>
            <a:off x="4822800" y="2105800"/>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Joint Coordinates</a:t>
            </a:r>
            <a:endParaRPr/>
          </a:p>
        </p:txBody>
      </p:sp>
      <p:cxnSp>
        <p:nvCxnSpPr>
          <p:cNvPr id="323" name="Google Shape;323;p27"/>
          <p:cNvCxnSpPr>
            <a:stCxn id="320" idx="3"/>
            <a:endCxn id="321" idx="1"/>
          </p:cNvCxnSpPr>
          <p:nvPr/>
        </p:nvCxnSpPr>
        <p:spPr>
          <a:xfrm>
            <a:off x="2137950" y="2302600"/>
            <a:ext cx="711000" cy="0"/>
          </a:xfrm>
          <a:prstGeom prst="straightConnector1">
            <a:avLst/>
          </a:prstGeom>
          <a:noFill/>
          <a:ln cap="flat" cmpd="sng" w="28575">
            <a:solidFill>
              <a:schemeClr val="dk2"/>
            </a:solidFill>
            <a:prstDash val="solid"/>
            <a:round/>
            <a:headEnd len="med" w="med" type="none"/>
            <a:tailEnd len="med" w="med" type="triangle"/>
          </a:ln>
        </p:spPr>
      </p:cxnSp>
      <p:cxnSp>
        <p:nvCxnSpPr>
          <p:cNvPr id="324" name="Google Shape;324;p27"/>
          <p:cNvCxnSpPr>
            <a:stCxn id="321" idx="3"/>
            <a:endCxn id="322" idx="1"/>
          </p:cNvCxnSpPr>
          <p:nvPr/>
        </p:nvCxnSpPr>
        <p:spPr>
          <a:xfrm>
            <a:off x="4111875" y="2302588"/>
            <a:ext cx="711000" cy="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328" name="Shape 328"/>
        <p:cNvGrpSpPr/>
        <p:nvPr/>
      </p:nvGrpSpPr>
      <p:grpSpPr>
        <a:xfrm>
          <a:off x="0" y="0"/>
          <a:ext cx="0" cy="0"/>
          <a:chOff x="0" y="0"/>
          <a:chExt cx="0" cy="0"/>
        </a:xfrm>
      </p:grpSpPr>
      <p:sp>
        <p:nvSpPr>
          <p:cNvPr id="329" name="Google Shape;329;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330" name="Google Shape;330;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just">
              <a:lnSpc>
                <a:spcPct val="150000"/>
              </a:lnSpc>
              <a:spcBef>
                <a:spcPts val="0"/>
              </a:spcBef>
              <a:spcAft>
                <a:spcPts val="0"/>
              </a:spcAft>
              <a:buClr>
                <a:srgbClr val="000000"/>
              </a:buClr>
              <a:buSzPts val="1800"/>
              <a:buFont typeface="Times New Roman"/>
              <a:buChar char="●"/>
            </a:pPr>
            <a:r>
              <a:rPr b="1" lang="en">
                <a:solidFill>
                  <a:srgbClr val="000000"/>
                </a:solidFill>
                <a:latin typeface="Times New Roman"/>
                <a:ea typeface="Times New Roman"/>
                <a:cs typeface="Times New Roman"/>
                <a:sym typeface="Times New Roman"/>
              </a:rPr>
              <a:t>Part 1: Skeletal Mapping</a:t>
            </a:r>
            <a:endParaRPr b="1">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rPr lang="en" sz="1600">
                <a:solidFill>
                  <a:srgbClr val="000000"/>
                </a:solidFill>
                <a:latin typeface="Times New Roman"/>
                <a:ea typeface="Times New Roman"/>
                <a:cs typeface="Times New Roman"/>
                <a:sym typeface="Times New Roman"/>
              </a:rPr>
              <a:t>We will convert images into vectors of joint locations using Convolutional Neural Networks.</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Model Input: </a:t>
            </a:r>
            <a:r>
              <a:rPr lang="en" sz="1600">
                <a:solidFill>
                  <a:srgbClr val="000000"/>
                </a:solidFill>
                <a:latin typeface="Times New Roman"/>
                <a:ea typeface="Times New Roman"/>
                <a:cs typeface="Times New Roman"/>
                <a:sym typeface="Times New Roman"/>
              </a:rPr>
              <a:t>images of individuals (about 150 pixels in length)</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Model Output: </a:t>
            </a:r>
            <a:r>
              <a:rPr lang="en" sz="1600">
                <a:solidFill>
                  <a:srgbClr val="000000"/>
                </a:solidFill>
                <a:latin typeface="Times New Roman"/>
                <a:ea typeface="Times New Roman"/>
                <a:cs typeface="Times New Roman"/>
                <a:sym typeface="Times New Roman"/>
              </a:rPr>
              <a:t>vector of body part locations</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Validation:</a:t>
            </a:r>
            <a:r>
              <a:rPr lang="en" sz="1600">
                <a:solidFill>
                  <a:srgbClr val="000000"/>
                </a:solidFill>
                <a:latin typeface="Times New Roman"/>
                <a:ea typeface="Times New Roman"/>
                <a:cs typeface="Times New Roman"/>
                <a:sym typeface="Times New Roman"/>
              </a:rPr>
              <a:t> holdout validation using image-coordination pairings</a:t>
            </a:r>
            <a:endParaRPr sz="1600">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grpSp>
        <p:nvGrpSpPr>
          <p:cNvPr id="331" name="Google Shape;331;p28"/>
          <p:cNvGrpSpPr/>
          <p:nvPr/>
        </p:nvGrpSpPr>
        <p:grpSpPr>
          <a:xfrm>
            <a:off x="595138" y="4785251"/>
            <a:ext cx="7818175" cy="244036"/>
            <a:chOff x="967050" y="4128025"/>
            <a:chExt cx="7818175" cy="352500"/>
          </a:xfrm>
        </p:grpSpPr>
        <p:sp>
          <p:nvSpPr>
            <p:cNvPr id="332" name="Google Shape;332;p28"/>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333" name="Google Shape;333;p28"/>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334" name="Google Shape;334;p28"/>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335" name="Google Shape;335;p28"/>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336" name="Google Shape;336;p28"/>
            <p:cNvSpPr/>
            <p:nvPr/>
          </p:nvSpPr>
          <p:spPr>
            <a:xfrm>
              <a:off x="614525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Methodology</a:t>
              </a:r>
              <a:endParaRPr b="1" sz="1200">
                <a:solidFill>
                  <a:srgbClr val="FFFFFF"/>
                </a:solidFill>
              </a:endParaRPr>
            </a:p>
          </p:txBody>
        </p:sp>
        <p:sp>
          <p:nvSpPr>
            <p:cNvPr id="337" name="Google Shape;337;p28"/>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338" name="Google Shape;338;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39" name="Google Shape;339;p28"/>
          <p:cNvPicPr preferRelativeResize="0"/>
          <p:nvPr/>
        </p:nvPicPr>
        <p:blipFill>
          <a:blip r:embed="rId3">
            <a:alphaModFix/>
          </a:blip>
          <a:stretch>
            <a:fillRect/>
          </a:stretch>
        </p:blipFill>
        <p:spPr>
          <a:xfrm>
            <a:off x="7667625" y="28575"/>
            <a:ext cx="1428750" cy="1428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343" name="Shape 343"/>
        <p:cNvGrpSpPr/>
        <p:nvPr/>
      </p:nvGrpSpPr>
      <p:grpSpPr>
        <a:xfrm>
          <a:off x="0" y="0"/>
          <a:ext cx="0" cy="0"/>
          <a:chOff x="0" y="0"/>
          <a:chExt cx="0" cy="0"/>
        </a:xfrm>
      </p:grpSpPr>
      <p:sp>
        <p:nvSpPr>
          <p:cNvPr id="344" name="Google Shape;34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345" name="Google Shape;345;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just">
              <a:lnSpc>
                <a:spcPct val="150000"/>
              </a:lnSpc>
              <a:spcBef>
                <a:spcPts val="0"/>
              </a:spcBef>
              <a:spcAft>
                <a:spcPts val="0"/>
              </a:spcAft>
              <a:buClr>
                <a:srgbClr val="000000"/>
              </a:buClr>
              <a:buSzPts val="1800"/>
              <a:buFont typeface="Times New Roman"/>
              <a:buChar char="●"/>
            </a:pPr>
            <a:r>
              <a:rPr b="1" lang="en">
                <a:solidFill>
                  <a:srgbClr val="000000"/>
                </a:solidFill>
                <a:latin typeface="Times New Roman"/>
                <a:ea typeface="Times New Roman"/>
                <a:cs typeface="Times New Roman"/>
                <a:sym typeface="Times New Roman"/>
              </a:rPr>
              <a:t>Part 1: Skeletal Mapping</a:t>
            </a:r>
            <a:endParaRPr b="1">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rPr lang="en" sz="1600">
                <a:solidFill>
                  <a:srgbClr val="000000"/>
                </a:solidFill>
                <a:latin typeface="Times New Roman"/>
                <a:ea typeface="Times New Roman"/>
                <a:cs typeface="Times New Roman"/>
                <a:sym typeface="Times New Roman"/>
              </a:rPr>
              <a:t>We will convert images into vectors of joint locations using Convolutional Neural Networks.</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Model Input: </a:t>
            </a:r>
            <a:r>
              <a:rPr lang="en" sz="1600">
                <a:solidFill>
                  <a:srgbClr val="000000"/>
                </a:solidFill>
                <a:latin typeface="Times New Roman"/>
                <a:ea typeface="Times New Roman"/>
                <a:cs typeface="Times New Roman"/>
                <a:sym typeface="Times New Roman"/>
              </a:rPr>
              <a:t>images of individuals (about 150 pixels in length)</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Model Output: </a:t>
            </a:r>
            <a:r>
              <a:rPr lang="en" sz="1600">
                <a:solidFill>
                  <a:srgbClr val="000000"/>
                </a:solidFill>
                <a:latin typeface="Times New Roman"/>
                <a:ea typeface="Times New Roman"/>
                <a:cs typeface="Times New Roman"/>
                <a:sym typeface="Times New Roman"/>
              </a:rPr>
              <a:t>vector of body part locations</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Validation:</a:t>
            </a:r>
            <a:r>
              <a:rPr lang="en" sz="1600">
                <a:solidFill>
                  <a:srgbClr val="000000"/>
                </a:solidFill>
                <a:latin typeface="Times New Roman"/>
                <a:ea typeface="Times New Roman"/>
                <a:cs typeface="Times New Roman"/>
                <a:sym typeface="Times New Roman"/>
              </a:rPr>
              <a:t> holdout validation using image-coordination pairings</a:t>
            </a:r>
            <a:endParaRPr sz="1600">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330200" lvl="0" marL="4572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Part 1a: Joint Feature Engineering</a:t>
            </a:r>
            <a:endParaRPr b="1" sz="1600">
              <a:solidFill>
                <a:srgbClr val="000000"/>
              </a:solidFill>
              <a:latin typeface="Times New Roman"/>
              <a:ea typeface="Times New Roman"/>
              <a:cs typeface="Times New Roman"/>
              <a:sym typeface="Times New Roman"/>
            </a:endParaRPr>
          </a:p>
          <a:p>
            <a:pPr indent="457200" lvl="0" marL="0" rtl="0" algn="just">
              <a:lnSpc>
                <a:spcPct val="150000"/>
              </a:lnSpc>
              <a:spcBef>
                <a:spcPts val="0"/>
              </a:spcBef>
              <a:spcAft>
                <a:spcPts val="0"/>
              </a:spcAft>
              <a:buNone/>
            </a:pPr>
            <a:r>
              <a:rPr lang="en" sz="1600">
                <a:solidFill>
                  <a:srgbClr val="000000"/>
                </a:solidFill>
                <a:latin typeface="Times New Roman"/>
                <a:ea typeface="Times New Roman"/>
                <a:cs typeface="Times New Roman"/>
                <a:sym typeface="Times New Roman"/>
              </a:rPr>
              <a:t>Using the derived joint locations, we will calculate joint angles using basic trigonometric			principles.</a:t>
            </a:r>
            <a:endParaRPr sz="16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grpSp>
        <p:nvGrpSpPr>
          <p:cNvPr id="346" name="Google Shape;346;p29"/>
          <p:cNvGrpSpPr/>
          <p:nvPr/>
        </p:nvGrpSpPr>
        <p:grpSpPr>
          <a:xfrm>
            <a:off x="595138" y="4785251"/>
            <a:ext cx="7818175" cy="244036"/>
            <a:chOff x="967050" y="4128025"/>
            <a:chExt cx="7818175" cy="352500"/>
          </a:xfrm>
        </p:grpSpPr>
        <p:sp>
          <p:nvSpPr>
            <p:cNvPr id="347" name="Google Shape;347;p29"/>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348" name="Google Shape;348;p29"/>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349" name="Google Shape;349;p29"/>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350" name="Google Shape;350;p29"/>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351" name="Google Shape;351;p29"/>
            <p:cNvSpPr/>
            <p:nvPr/>
          </p:nvSpPr>
          <p:spPr>
            <a:xfrm>
              <a:off x="614525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Methodology</a:t>
              </a:r>
              <a:endParaRPr b="1" sz="1200">
                <a:solidFill>
                  <a:srgbClr val="FFFFFF"/>
                </a:solidFill>
              </a:endParaRPr>
            </a:p>
          </p:txBody>
        </p:sp>
        <p:sp>
          <p:nvSpPr>
            <p:cNvPr id="352" name="Google Shape;352;p29"/>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353" name="Google Shape;353;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54" name="Google Shape;354;p29"/>
          <p:cNvPicPr preferRelativeResize="0"/>
          <p:nvPr/>
        </p:nvPicPr>
        <p:blipFill>
          <a:blip r:embed="rId3">
            <a:alphaModFix/>
          </a:blip>
          <a:stretch>
            <a:fillRect/>
          </a:stretch>
        </p:blipFill>
        <p:spPr>
          <a:xfrm>
            <a:off x="7667625" y="28575"/>
            <a:ext cx="1428750" cy="1428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358" name="Shape 358"/>
        <p:cNvGrpSpPr/>
        <p:nvPr/>
      </p:nvGrpSpPr>
      <p:grpSpPr>
        <a:xfrm>
          <a:off x="0" y="0"/>
          <a:ext cx="0" cy="0"/>
          <a:chOff x="0" y="0"/>
          <a:chExt cx="0" cy="0"/>
        </a:xfrm>
      </p:grpSpPr>
      <p:sp>
        <p:nvSpPr>
          <p:cNvPr id="359" name="Google Shape;359;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360" name="Google Shape;360;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just">
              <a:lnSpc>
                <a:spcPct val="150000"/>
              </a:lnSpc>
              <a:spcBef>
                <a:spcPts val="0"/>
              </a:spcBef>
              <a:spcAft>
                <a:spcPts val="0"/>
              </a:spcAft>
              <a:buClr>
                <a:srgbClr val="000000"/>
              </a:buClr>
              <a:buSzPts val="1800"/>
              <a:buFont typeface="Times New Roman"/>
              <a:buChar char="●"/>
            </a:pPr>
            <a:r>
              <a:rPr b="1" lang="en">
                <a:solidFill>
                  <a:srgbClr val="000000"/>
                </a:solidFill>
                <a:latin typeface="Times New Roman"/>
                <a:ea typeface="Times New Roman"/>
                <a:cs typeface="Times New Roman"/>
                <a:sym typeface="Times New Roman"/>
              </a:rPr>
              <a:t>Part 2: Pose Classification:</a:t>
            </a:r>
            <a:endParaRPr b="1">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rPr lang="en" sz="1600">
                <a:solidFill>
                  <a:srgbClr val="000000"/>
                </a:solidFill>
                <a:latin typeface="Times New Roman"/>
                <a:ea typeface="Times New Roman"/>
                <a:cs typeface="Times New Roman"/>
                <a:sym typeface="Times New Roman"/>
              </a:rPr>
              <a:t>We will build a system using joint angles to identify specific yoga poses.</a:t>
            </a:r>
            <a:endParaRPr sz="1600">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Validation:</a:t>
            </a:r>
            <a:r>
              <a:rPr lang="en" sz="1600">
                <a:solidFill>
                  <a:srgbClr val="000000"/>
                </a:solidFill>
                <a:latin typeface="Times New Roman"/>
                <a:ea typeface="Times New Roman"/>
                <a:cs typeface="Times New Roman"/>
                <a:sym typeface="Times New Roman"/>
              </a:rPr>
              <a:t> k-folds cross-validation</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Possible Models: </a:t>
            </a:r>
            <a:r>
              <a:rPr lang="en" sz="1600">
                <a:solidFill>
                  <a:srgbClr val="000000"/>
                </a:solidFill>
                <a:latin typeface="Times New Roman"/>
                <a:ea typeface="Times New Roman"/>
                <a:cs typeface="Times New Roman"/>
                <a:sym typeface="Times New Roman"/>
              </a:rPr>
              <a:t>decision trees, random forests, logistic regression</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Model Selection Criteria:</a:t>
            </a:r>
            <a:r>
              <a:rPr lang="en" sz="1600">
                <a:solidFill>
                  <a:srgbClr val="000000"/>
                </a:solidFill>
                <a:latin typeface="Times New Roman"/>
                <a:ea typeface="Times New Roman"/>
                <a:cs typeface="Times New Roman"/>
                <a:sym typeface="Times New Roman"/>
              </a:rPr>
              <a:t> Accuracy, Runtime</a:t>
            </a:r>
            <a:endParaRPr sz="16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grpSp>
        <p:nvGrpSpPr>
          <p:cNvPr id="361" name="Google Shape;361;p30"/>
          <p:cNvGrpSpPr/>
          <p:nvPr/>
        </p:nvGrpSpPr>
        <p:grpSpPr>
          <a:xfrm>
            <a:off x="595138" y="4785251"/>
            <a:ext cx="7818175" cy="244036"/>
            <a:chOff x="967050" y="4128025"/>
            <a:chExt cx="7818175" cy="352500"/>
          </a:xfrm>
        </p:grpSpPr>
        <p:sp>
          <p:nvSpPr>
            <p:cNvPr id="362" name="Google Shape;362;p30"/>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363" name="Google Shape;363;p30"/>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364" name="Google Shape;364;p30"/>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365" name="Google Shape;365;p30"/>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366" name="Google Shape;366;p30"/>
            <p:cNvSpPr/>
            <p:nvPr/>
          </p:nvSpPr>
          <p:spPr>
            <a:xfrm>
              <a:off x="614525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Methodology</a:t>
              </a:r>
              <a:endParaRPr b="1" sz="1200">
                <a:solidFill>
                  <a:srgbClr val="FFFFFF"/>
                </a:solidFill>
              </a:endParaRPr>
            </a:p>
          </p:txBody>
        </p:sp>
        <p:sp>
          <p:nvSpPr>
            <p:cNvPr id="367" name="Google Shape;367;p30"/>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368" name="Google Shape;368;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69" name="Google Shape;369;p30"/>
          <p:cNvPicPr preferRelativeResize="0"/>
          <p:nvPr/>
        </p:nvPicPr>
        <p:blipFill>
          <a:blip r:embed="rId3">
            <a:alphaModFix/>
          </a:blip>
          <a:stretch>
            <a:fillRect/>
          </a:stretch>
        </p:blipFill>
        <p:spPr>
          <a:xfrm>
            <a:off x="7715250" y="17000"/>
            <a:ext cx="1428750" cy="1428750"/>
          </a:xfrm>
          <a:prstGeom prst="rect">
            <a:avLst/>
          </a:prstGeom>
          <a:noFill/>
          <a:ln>
            <a:noFill/>
          </a:ln>
        </p:spPr>
      </p:pic>
      <p:sp>
        <p:nvSpPr>
          <p:cNvPr id="370" name="Google Shape;370;p30"/>
          <p:cNvSpPr/>
          <p:nvPr/>
        </p:nvSpPr>
        <p:spPr>
          <a:xfrm>
            <a:off x="874950" y="2105800"/>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Joint Angles</a:t>
            </a:r>
            <a:endParaRPr/>
          </a:p>
        </p:txBody>
      </p:sp>
      <p:sp>
        <p:nvSpPr>
          <p:cNvPr id="371" name="Google Shape;371;p30"/>
          <p:cNvSpPr/>
          <p:nvPr/>
        </p:nvSpPr>
        <p:spPr>
          <a:xfrm>
            <a:off x="2848875" y="2105788"/>
            <a:ext cx="1263000" cy="39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Pose Classification</a:t>
            </a:r>
            <a:endParaRPr sz="1300"/>
          </a:p>
        </p:txBody>
      </p:sp>
      <p:cxnSp>
        <p:nvCxnSpPr>
          <p:cNvPr id="372" name="Google Shape;372;p30"/>
          <p:cNvCxnSpPr>
            <a:stCxn id="370" idx="3"/>
            <a:endCxn id="371" idx="1"/>
          </p:cNvCxnSpPr>
          <p:nvPr/>
        </p:nvCxnSpPr>
        <p:spPr>
          <a:xfrm>
            <a:off x="2137950" y="2302600"/>
            <a:ext cx="711000" cy="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376" name="Shape 376"/>
        <p:cNvGrpSpPr/>
        <p:nvPr/>
      </p:nvGrpSpPr>
      <p:grpSpPr>
        <a:xfrm>
          <a:off x="0" y="0"/>
          <a:ext cx="0" cy="0"/>
          <a:chOff x="0" y="0"/>
          <a:chExt cx="0" cy="0"/>
        </a:xfrm>
      </p:grpSpPr>
      <p:sp>
        <p:nvSpPr>
          <p:cNvPr id="377" name="Google Shape;37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378" name="Google Shape;378;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just">
              <a:lnSpc>
                <a:spcPct val="150000"/>
              </a:lnSpc>
              <a:spcBef>
                <a:spcPts val="0"/>
              </a:spcBef>
              <a:spcAft>
                <a:spcPts val="0"/>
              </a:spcAft>
              <a:buClr>
                <a:srgbClr val="000000"/>
              </a:buClr>
              <a:buSzPts val="1800"/>
              <a:buFont typeface="Times New Roman"/>
              <a:buChar char="●"/>
            </a:pPr>
            <a:r>
              <a:rPr b="1" lang="en">
                <a:solidFill>
                  <a:srgbClr val="000000"/>
                </a:solidFill>
                <a:latin typeface="Times New Roman"/>
                <a:ea typeface="Times New Roman"/>
                <a:cs typeface="Times New Roman"/>
                <a:sym typeface="Times New Roman"/>
              </a:rPr>
              <a:t>Part 2: Pose Classification:</a:t>
            </a:r>
            <a:endParaRPr b="1">
              <a:solidFill>
                <a:srgbClr val="000000"/>
              </a:solidFill>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rPr lang="en" sz="1600">
                <a:solidFill>
                  <a:srgbClr val="000000"/>
                </a:solidFill>
                <a:latin typeface="Times New Roman"/>
                <a:ea typeface="Times New Roman"/>
                <a:cs typeface="Times New Roman"/>
                <a:sym typeface="Times New Roman"/>
              </a:rPr>
              <a:t>We will build a system using joint angles to identify specific yoga poses.</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Model Input: </a:t>
            </a:r>
            <a:r>
              <a:rPr lang="en" sz="1600">
                <a:solidFill>
                  <a:srgbClr val="000000"/>
                </a:solidFill>
                <a:latin typeface="Times New Roman"/>
                <a:ea typeface="Times New Roman"/>
                <a:cs typeface="Times New Roman"/>
                <a:sym typeface="Times New Roman"/>
              </a:rPr>
              <a:t>vectors of joint angles</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Model Output: </a:t>
            </a:r>
            <a:r>
              <a:rPr lang="en" sz="1600">
                <a:solidFill>
                  <a:srgbClr val="000000"/>
                </a:solidFill>
                <a:latin typeface="Times New Roman"/>
                <a:ea typeface="Times New Roman"/>
                <a:cs typeface="Times New Roman"/>
                <a:sym typeface="Times New Roman"/>
              </a:rPr>
              <a:t>yoga pose label</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Validation:</a:t>
            </a:r>
            <a:r>
              <a:rPr lang="en" sz="1600">
                <a:solidFill>
                  <a:srgbClr val="000000"/>
                </a:solidFill>
                <a:latin typeface="Times New Roman"/>
                <a:ea typeface="Times New Roman"/>
                <a:cs typeface="Times New Roman"/>
                <a:sym typeface="Times New Roman"/>
              </a:rPr>
              <a:t> k-folds cross-validation</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Possible Models: </a:t>
            </a:r>
            <a:r>
              <a:rPr lang="en" sz="1600">
                <a:solidFill>
                  <a:srgbClr val="000000"/>
                </a:solidFill>
                <a:latin typeface="Times New Roman"/>
                <a:ea typeface="Times New Roman"/>
                <a:cs typeface="Times New Roman"/>
                <a:sym typeface="Times New Roman"/>
              </a:rPr>
              <a:t>decision trees, random forests, logistic regression</a:t>
            </a:r>
            <a:endParaRPr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Model Selection Criteria:</a:t>
            </a:r>
            <a:r>
              <a:rPr lang="en" sz="1600">
                <a:solidFill>
                  <a:srgbClr val="000000"/>
                </a:solidFill>
                <a:latin typeface="Times New Roman"/>
                <a:ea typeface="Times New Roman"/>
                <a:cs typeface="Times New Roman"/>
                <a:sym typeface="Times New Roman"/>
              </a:rPr>
              <a:t> Accuracy, Runtime</a:t>
            </a:r>
            <a:endParaRPr sz="16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grpSp>
        <p:nvGrpSpPr>
          <p:cNvPr id="379" name="Google Shape;379;p31"/>
          <p:cNvGrpSpPr/>
          <p:nvPr/>
        </p:nvGrpSpPr>
        <p:grpSpPr>
          <a:xfrm>
            <a:off x="595138" y="4785251"/>
            <a:ext cx="7818175" cy="244036"/>
            <a:chOff x="967050" y="4128025"/>
            <a:chExt cx="7818175" cy="352500"/>
          </a:xfrm>
        </p:grpSpPr>
        <p:sp>
          <p:nvSpPr>
            <p:cNvPr id="380" name="Google Shape;380;p31"/>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381" name="Google Shape;381;p31"/>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382" name="Google Shape;382;p31"/>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383" name="Google Shape;383;p31"/>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384" name="Google Shape;384;p31"/>
            <p:cNvSpPr/>
            <p:nvPr/>
          </p:nvSpPr>
          <p:spPr>
            <a:xfrm>
              <a:off x="614525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Methodology</a:t>
              </a:r>
              <a:endParaRPr b="1" sz="1200">
                <a:solidFill>
                  <a:srgbClr val="FFFFFF"/>
                </a:solidFill>
              </a:endParaRPr>
            </a:p>
          </p:txBody>
        </p:sp>
        <p:sp>
          <p:nvSpPr>
            <p:cNvPr id="385" name="Google Shape;385;p31"/>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386" name="Google Shape;386;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87" name="Google Shape;387;p31"/>
          <p:cNvPicPr preferRelativeResize="0"/>
          <p:nvPr/>
        </p:nvPicPr>
        <p:blipFill>
          <a:blip r:embed="rId3">
            <a:alphaModFix/>
          </a:blip>
          <a:stretch>
            <a:fillRect/>
          </a:stretch>
        </p:blipFill>
        <p:spPr>
          <a:xfrm>
            <a:off x="7667625" y="28575"/>
            <a:ext cx="1428750" cy="1428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62" name="Shape 62"/>
        <p:cNvGrpSpPr/>
        <p:nvPr/>
      </p:nvGrpSpPr>
      <p:grpSpPr>
        <a:xfrm>
          <a:off x="0" y="0"/>
          <a:ext cx="0" cy="0"/>
          <a:chOff x="0" y="0"/>
          <a:chExt cx="0" cy="0"/>
        </a:xfrm>
      </p:grpSpPr>
      <p:sp>
        <p:nvSpPr>
          <p:cNvPr id="63" name="Google Shape;63;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Agenda</a:t>
            </a:r>
            <a:endParaRPr>
              <a:latin typeface="Times New Roman"/>
              <a:ea typeface="Times New Roman"/>
              <a:cs typeface="Times New Roman"/>
              <a:sym typeface="Times New Roman"/>
            </a:endParaRPr>
          </a:p>
        </p:txBody>
      </p:sp>
      <p:sp>
        <p:nvSpPr>
          <p:cNvPr id="64" name="Google Shape;64;p14"/>
          <p:cNvSpPr txBox="1"/>
          <p:nvPr>
            <p:ph idx="1" type="body"/>
          </p:nvPr>
        </p:nvSpPr>
        <p:spPr>
          <a:xfrm>
            <a:off x="311700" y="1152475"/>
            <a:ext cx="8520600" cy="34164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000000"/>
                </a:solidFill>
                <a:latin typeface="Times New Roman"/>
                <a:ea typeface="Times New Roman"/>
                <a:cs typeface="Times New Roman"/>
                <a:sym typeface="Times New Roman"/>
              </a:rPr>
              <a:t>1. Executive Summary</a:t>
            </a:r>
            <a:endParaRPr sz="1600">
              <a:solidFill>
                <a:srgbClr val="000000"/>
              </a:solidFill>
              <a:latin typeface="Times New Roman"/>
              <a:ea typeface="Times New Roman"/>
              <a:cs typeface="Times New Roman"/>
              <a:sym typeface="Times New Roman"/>
            </a:endParaRPr>
          </a:p>
          <a:p>
            <a:pPr indent="0" lvl="0" marL="0" rtl="0" algn="l">
              <a:spcBef>
                <a:spcPts val="1600"/>
              </a:spcBef>
              <a:spcAft>
                <a:spcPts val="0"/>
              </a:spcAft>
              <a:buClr>
                <a:schemeClr val="dk1"/>
              </a:buClr>
              <a:buSzPts val="1100"/>
              <a:buFont typeface="Arial"/>
              <a:buNone/>
            </a:pPr>
            <a:r>
              <a:rPr lang="en" sz="1600">
                <a:solidFill>
                  <a:srgbClr val="000000"/>
                </a:solidFill>
                <a:latin typeface="Times New Roman"/>
                <a:ea typeface="Times New Roman"/>
                <a:cs typeface="Times New Roman"/>
                <a:sym typeface="Times New Roman"/>
              </a:rPr>
              <a:t>2. Problem Statement</a:t>
            </a:r>
            <a:endParaRPr sz="1600">
              <a:solidFill>
                <a:srgbClr val="000000"/>
              </a:solidFill>
              <a:latin typeface="Times New Roman"/>
              <a:ea typeface="Times New Roman"/>
              <a:cs typeface="Times New Roman"/>
              <a:sym typeface="Times New Roman"/>
            </a:endParaRPr>
          </a:p>
          <a:p>
            <a:pPr indent="0" lvl="0" marL="0" rtl="0" algn="l">
              <a:spcBef>
                <a:spcPts val="1600"/>
              </a:spcBef>
              <a:spcAft>
                <a:spcPts val="0"/>
              </a:spcAft>
              <a:buClr>
                <a:schemeClr val="dk1"/>
              </a:buClr>
              <a:buSzPts val="1100"/>
              <a:buFont typeface="Arial"/>
              <a:buNone/>
            </a:pPr>
            <a:r>
              <a:rPr lang="en" sz="1600">
                <a:solidFill>
                  <a:srgbClr val="000000"/>
                </a:solidFill>
                <a:latin typeface="Times New Roman"/>
                <a:ea typeface="Times New Roman"/>
                <a:cs typeface="Times New Roman"/>
                <a:sym typeface="Times New Roman"/>
              </a:rPr>
              <a:t>3. Research Purpose</a:t>
            </a:r>
            <a:endParaRPr sz="1600">
              <a:solidFill>
                <a:srgbClr val="000000"/>
              </a:solidFill>
              <a:latin typeface="Times New Roman"/>
              <a:ea typeface="Times New Roman"/>
              <a:cs typeface="Times New Roman"/>
              <a:sym typeface="Times New Roman"/>
            </a:endParaRPr>
          </a:p>
          <a:p>
            <a:pPr indent="0" lvl="0" marL="0" rtl="0" algn="l">
              <a:spcBef>
                <a:spcPts val="1600"/>
              </a:spcBef>
              <a:spcAft>
                <a:spcPts val="0"/>
              </a:spcAft>
              <a:buClr>
                <a:schemeClr val="dk1"/>
              </a:buClr>
              <a:buSzPts val="1100"/>
              <a:buFont typeface="Arial"/>
              <a:buNone/>
            </a:pPr>
            <a:r>
              <a:rPr lang="en" sz="1600">
                <a:solidFill>
                  <a:srgbClr val="000000"/>
                </a:solidFill>
                <a:latin typeface="Times New Roman"/>
                <a:ea typeface="Times New Roman"/>
                <a:cs typeface="Times New Roman"/>
                <a:sym typeface="Times New Roman"/>
              </a:rPr>
              <a:t>4. Objectives</a:t>
            </a:r>
            <a:endParaRPr sz="1600">
              <a:solidFill>
                <a:srgbClr val="000000"/>
              </a:solidFill>
              <a:latin typeface="Times New Roman"/>
              <a:ea typeface="Times New Roman"/>
              <a:cs typeface="Times New Roman"/>
              <a:sym typeface="Times New Roman"/>
            </a:endParaRPr>
          </a:p>
          <a:p>
            <a:pPr indent="0" lvl="0" marL="0" rtl="0" algn="l">
              <a:spcBef>
                <a:spcPts val="1600"/>
              </a:spcBef>
              <a:spcAft>
                <a:spcPts val="0"/>
              </a:spcAft>
              <a:buClr>
                <a:schemeClr val="dk1"/>
              </a:buClr>
              <a:buSzPts val="1100"/>
              <a:buFont typeface="Arial"/>
              <a:buNone/>
            </a:pPr>
            <a:r>
              <a:rPr lang="en" sz="1600">
                <a:solidFill>
                  <a:srgbClr val="000000"/>
                </a:solidFill>
                <a:latin typeface="Times New Roman"/>
                <a:ea typeface="Times New Roman"/>
                <a:cs typeface="Times New Roman"/>
                <a:sym typeface="Times New Roman"/>
              </a:rPr>
              <a:t>5. Data Description</a:t>
            </a:r>
            <a:endParaRPr sz="1600">
              <a:solidFill>
                <a:srgbClr val="000000"/>
              </a:solidFill>
              <a:latin typeface="Times New Roman"/>
              <a:ea typeface="Times New Roman"/>
              <a:cs typeface="Times New Roman"/>
              <a:sym typeface="Times New Roman"/>
            </a:endParaRPr>
          </a:p>
          <a:p>
            <a:pPr indent="0" lvl="0" marL="0" rtl="0" algn="l">
              <a:spcBef>
                <a:spcPts val="1600"/>
              </a:spcBef>
              <a:spcAft>
                <a:spcPts val="0"/>
              </a:spcAft>
              <a:buClr>
                <a:schemeClr val="dk1"/>
              </a:buClr>
              <a:buSzPts val="1100"/>
              <a:buFont typeface="Arial"/>
              <a:buNone/>
            </a:pPr>
            <a:r>
              <a:rPr lang="en" sz="1600">
                <a:solidFill>
                  <a:srgbClr val="000000"/>
                </a:solidFill>
                <a:latin typeface="Times New Roman"/>
                <a:ea typeface="Times New Roman"/>
                <a:cs typeface="Times New Roman"/>
                <a:sym typeface="Times New Roman"/>
              </a:rPr>
              <a:t>6. Methodology</a:t>
            </a:r>
            <a:endParaRPr sz="1600">
              <a:solidFill>
                <a:srgbClr val="000000"/>
              </a:solidFill>
              <a:latin typeface="Times New Roman"/>
              <a:ea typeface="Times New Roman"/>
              <a:cs typeface="Times New Roman"/>
              <a:sym typeface="Times New Roman"/>
            </a:endParaRPr>
          </a:p>
          <a:p>
            <a:pPr indent="0" lvl="0" marL="0" rtl="0" algn="l">
              <a:spcBef>
                <a:spcPts val="1600"/>
              </a:spcBef>
              <a:spcAft>
                <a:spcPts val="1600"/>
              </a:spcAft>
              <a:buNone/>
            </a:pPr>
            <a:r>
              <a:rPr lang="en" sz="1600">
                <a:solidFill>
                  <a:srgbClr val="000000"/>
                </a:solidFill>
                <a:latin typeface="Times New Roman"/>
                <a:ea typeface="Times New Roman"/>
                <a:cs typeface="Times New Roman"/>
                <a:sym typeface="Times New Roman"/>
              </a:rPr>
              <a:t>7. Expected Results</a:t>
            </a:r>
            <a:endParaRPr sz="1600">
              <a:solidFill>
                <a:srgbClr val="000000"/>
              </a:solidFill>
              <a:latin typeface="Times New Roman"/>
              <a:ea typeface="Times New Roman"/>
              <a:cs typeface="Times New Roman"/>
              <a:sym typeface="Times New Roman"/>
            </a:endParaRPr>
          </a:p>
        </p:txBody>
      </p:sp>
      <p:grpSp>
        <p:nvGrpSpPr>
          <p:cNvPr id="65" name="Google Shape;65;p14"/>
          <p:cNvGrpSpPr/>
          <p:nvPr/>
        </p:nvGrpSpPr>
        <p:grpSpPr>
          <a:xfrm>
            <a:off x="595138" y="4785251"/>
            <a:ext cx="7818175" cy="244036"/>
            <a:chOff x="967050" y="4128025"/>
            <a:chExt cx="7818175" cy="352500"/>
          </a:xfrm>
        </p:grpSpPr>
        <p:sp>
          <p:nvSpPr>
            <p:cNvPr id="66" name="Google Shape;66;p14"/>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67" name="Google Shape;67;p14"/>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68" name="Google Shape;68;p14"/>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69" name="Google Shape;69;p14"/>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70" name="Google Shape;70;p14"/>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71" name="Google Shape;71;p14"/>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72" name="Google Shape;72;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3" name="Google Shape;73;p14"/>
          <p:cNvPicPr preferRelativeResize="0"/>
          <p:nvPr/>
        </p:nvPicPr>
        <p:blipFill>
          <a:blip r:embed="rId3">
            <a:alphaModFix/>
          </a:blip>
          <a:stretch>
            <a:fillRect/>
          </a:stretch>
        </p:blipFill>
        <p:spPr>
          <a:xfrm>
            <a:off x="7667625" y="28575"/>
            <a:ext cx="1428750" cy="14287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391" name="Shape 391"/>
        <p:cNvGrpSpPr/>
        <p:nvPr/>
      </p:nvGrpSpPr>
      <p:grpSpPr>
        <a:xfrm>
          <a:off x="0" y="0"/>
          <a:ext cx="0" cy="0"/>
          <a:chOff x="0" y="0"/>
          <a:chExt cx="0" cy="0"/>
        </a:xfrm>
      </p:grpSpPr>
      <p:sp>
        <p:nvSpPr>
          <p:cNvPr id="392" name="Google Shape;392;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Expected Outcomes</a:t>
            </a:r>
            <a:endParaRPr>
              <a:latin typeface="Times New Roman"/>
              <a:ea typeface="Times New Roman"/>
              <a:cs typeface="Times New Roman"/>
              <a:sym typeface="Times New Roman"/>
            </a:endParaRPr>
          </a:p>
        </p:txBody>
      </p:sp>
      <p:sp>
        <p:nvSpPr>
          <p:cNvPr id="393" name="Google Shape;393;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Skeletal Mapping:</a:t>
            </a:r>
            <a:endParaRPr b="1" sz="1600">
              <a:solidFill>
                <a:srgbClr val="000000"/>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None/>
            </a:pPr>
            <a:r>
              <a:rPr lang="en" sz="1600">
                <a:solidFill>
                  <a:srgbClr val="000000"/>
                </a:solidFill>
                <a:latin typeface="Times New Roman"/>
                <a:ea typeface="Times New Roman"/>
                <a:cs typeface="Times New Roman"/>
                <a:sym typeface="Times New Roman"/>
              </a:rPr>
              <a:t>Most efficient method will involve adding a yoga specific “calibration” layer to an existing pre-trained neural net.</a:t>
            </a:r>
            <a:endParaRPr sz="1600">
              <a:solidFill>
                <a:srgbClr val="000000"/>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None/>
            </a:pPr>
            <a:r>
              <a:rPr lang="en" sz="1600">
                <a:solidFill>
                  <a:srgbClr val="000000"/>
                </a:solidFill>
                <a:latin typeface="Times New Roman"/>
                <a:ea typeface="Times New Roman"/>
                <a:cs typeface="Times New Roman"/>
                <a:sym typeface="Times New Roman"/>
              </a:rPr>
              <a:t>Our model will create a skeletal description using only 2D information - this should be sufficient to reach an appropriate level of accuracy.</a:t>
            </a:r>
            <a:endParaRPr sz="1600">
              <a:solidFill>
                <a:srgbClr val="000000"/>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330200" lvl="0" marL="4572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Pose Classification:</a:t>
            </a:r>
            <a:endParaRPr b="1" sz="1600">
              <a:solidFill>
                <a:srgbClr val="000000"/>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None/>
            </a:pPr>
            <a:r>
              <a:rPr lang="en" sz="1600">
                <a:solidFill>
                  <a:srgbClr val="000000"/>
                </a:solidFill>
                <a:latin typeface="Times New Roman"/>
                <a:ea typeface="Times New Roman"/>
                <a:cs typeface="Times New Roman"/>
                <a:sym typeface="Times New Roman"/>
              </a:rPr>
              <a:t>A classification tree would provide a pose identification model that would be easy to transform into a feedback system.</a:t>
            </a:r>
            <a:endParaRPr sz="1600">
              <a:solidFill>
                <a:srgbClr val="000000"/>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grpSp>
        <p:nvGrpSpPr>
          <p:cNvPr id="394" name="Google Shape;394;p32"/>
          <p:cNvGrpSpPr/>
          <p:nvPr/>
        </p:nvGrpSpPr>
        <p:grpSpPr>
          <a:xfrm>
            <a:off x="595138" y="4785251"/>
            <a:ext cx="7818175" cy="244036"/>
            <a:chOff x="967050" y="4128025"/>
            <a:chExt cx="7818175" cy="352500"/>
          </a:xfrm>
        </p:grpSpPr>
        <p:sp>
          <p:nvSpPr>
            <p:cNvPr id="395" name="Google Shape;395;p32"/>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396" name="Google Shape;396;p32"/>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397" name="Google Shape;397;p32"/>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398" name="Google Shape;398;p32"/>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399" name="Google Shape;399;p32"/>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400" name="Google Shape;400;p32"/>
            <p:cNvSpPr/>
            <p:nvPr/>
          </p:nvSpPr>
          <p:spPr>
            <a:xfrm>
              <a:off x="7368625"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Outcomes</a:t>
              </a:r>
              <a:endParaRPr b="1" sz="1200">
                <a:solidFill>
                  <a:srgbClr val="FFFFFF"/>
                </a:solidFill>
              </a:endParaRPr>
            </a:p>
          </p:txBody>
        </p:sp>
      </p:grpSp>
      <p:sp>
        <p:nvSpPr>
          <p:cNvPr id="401" name="Google Shape;401;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02" name="Google Shape;402;p32"/>
          <p:cNvPicPr preferRelativeResize="0"/>
          <p:nvPr/>
        </p:nvPicPr>
        <p:blipFill>
          <a:blip r:embed="rId3">
            <a:alphaModFix/>
          </a:blip>
          <a:stretch>
            <a:fillRect/>
          </a:stretch>
        </p:blipFill>
        <p:spPr>
          <a:xfrm>
            <a:off x="7715250" y="17000"/>
            <a:ext cx="1428750" cy="14287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406" name="Shape 406"/>
        <p:cNvGrpSpPr/>
        <p:nvPr/>
      </p:nvGrpSpPr>
      <p:grpSpPr>
        <a:xfrm>
          <a:off x="0" y="0"/>
          <a:ext cx="0" cy="0"/>
          <a:chOff x="0" y="0"/>
          <a:chExt cx="0" cy="0"/>
        </a:xfrm>
      </p:grpSpPr>
      <p:sp>
        <p:nvSpPr>
          <p:cNvPr id="407" name="Google Shape;407;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Expected Outcomes</a:t>
            </a:r>
            <a:endParaRPr>
              <a:latin typeface="Times New Roman"/>
              <a:ea typeface="Times New Roman"/>
              <a:cs typeface="Times New Roman"/>
              <a:sym typeface="Times New Roman"/>
            </a:endParaRPr>
          </a:p>
        </p:txBody>
      </p:sp>
      <p:sp>
        <p:nvSpPr>
          <p:cNvPr id="408" name="Google Shape;408;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Future Directions: </a:t>
            </a:r>
            <a:endParaRPr b="1" sz="1600">
              <a:solidFill>
                <a:srgbClr val="000000"/>
              </a:solidFill>
              <a:latin typeface="Times New Roman"/>
              <a:ea typeface="Times New Roman"/>
              <a:cs typeface="Times New Roman"/>
              <a:sym typeface="Times New Roman"/>
            </a:endParaRPr>
          </a:p>
          <a:p>
            <a:pPr indent="457200" lvl="0" marL="0" rtl="0" algn="just">
              <a:lnSpc>
                <a:spcPct val="150000"/>
              </a:lnSpc>
              <a:spcBef>
                <a:spcPts val="0"/>
              </a:spcBef>
              <a:spcAft>
                <a:spcPts val="0"/>
              </a:spcAft>
              <a:buNone/>
            </a:pPr>
            <a:r>
              <a:rPr lang="en" sz="1600">
                <a:solidFill>
                  <a:srgbClr val="000000"/>
                </a:solidFill>
                <a:latin typeface="Times New Roman"/>
                <a:ea typeface="Times New Roman"/>
                <a:cs typeface="Times New Roman"/>
                <a:sym typeface="Times New Roman"/>
              </a:rPr>
              <a:t>Transform our static system into a real time system using Markov chains.</a:t>
            </a:r>
            <a:endParaRPr b="1" sz="1600">
              <a:solidFill>
                <a:srgbClr val="000000"/>
              </a:solidFill>
              <a:latin typeface="Times New Roman"/>
              <a:ea typeface="Times New Roman"/>
              <a:cs typeface="Times New Roman"/>
              <a:sym typeface="Times New Roman"/>
            </a:endParaRPr>
          </a:p>
          <a:p>
            <a:pPr indent="-330200" lvl="1" marL="914400" rtl="0" algn="just">
              <a:lnSpc>
                <a:spcPct val="150000"/>
              </a:lnSpc>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Our current system only handles static images.</a:t>
            </a:r>
            <a:endParaRPr sz="1600">
              <a:solidFill>
                <a:srgbClr val="000000"/>
              </a:solidFill>
              <a:latin typeface="Times New Roman"/>
              <a:ea typeface="Times New Roman"/>
              <a:cs typeface="Times New Roman"/>
              <a:sym typeface="Times New Roman"/>
            </a:endParaRPr>
          </a:p>
          <a:p>
            <a:pPr indent="-330200" lvl="1" marL="914400" rtl="0" algn="just">
              <a:lnSpc>
                <a:spcPct val="100000"/>
              </a:lnSpc>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We could our classification system as a way to label and identify the states for a real time system.</a:t>
            </a:r>
            <a:endParaRPr sz="16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330200" lvl="0" marL="457200" rtl="0" algn="just">
              <a:lnSpc>
                <a:spcPct val="150000"/>
              </a:lnSpc>
              <a:spcBef>
                <a:spcPts val="0"/>
              </a:spcBef>
              <a:spcAft>
                <a:spcPts val="0"/>
              </a:spcAft>
              <a:buClr>
                <a:srgbClr val="000000"/>
              </a:buClr>
              <a:buSzPts val="1600"/>
              <a:buFont typeface="Times New Roman"/>
              <a:buChar char="●"/>
            </a:pPr>
            <a:r>
              <a:rPr b="1" lang="en" sz="1600">
                <a:solidFill>
                  <a:srgbClr val="000000"/>
                </a:solidFill>
                <a:latin typeface="Times New Roman"/>
                <a:ea typeface="Times New Roman"/>
                <a:cs typeface="Times New Roman"/>
                <a:sym typeface="Times New Roman"/>
              </a:rPr>
              <a:t>Implications: </a:t>
            </a:r>
            <a:endParaRPr b="1" sz="1600">
              <a:solidFill>
                <a:srgbClr val="000000"/>
              </a:solidFill>
              <a:latin typeface="Times New Roman"/>
              <a:ea typeface="Times New Roman"/>
              <a:cs typeface="Times New Roman"/>
              <a:sym typeface="Times New Roman"/>
            </a:endParaRPr>
          </a:p>
          <a:p>
            <a:pPr indent="-330200" lvl="1" marL="914400" rtl="0" algn="just">
              <a:lnSpc>
                <a:spcPct val="100000"/>
              </a:lnSpc>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Users would be able to undergo personalized remote training programs and be able to track their progress.</a:t>
            </a:r>
            <a:endParaRPr sz="1600">
              <a:solidFill>
                <a:srgbClr val="000000"/>
              </a:solidFill>
              <a:latin typeface="Times New Roman"/>
              <a:ea typeface="Times New Roman"/>
              <a:cs typeface="Times New Roman"/>
              <a:sym typeface="Times New Roman"/>
            </a:endParaRPr>
          </a:p>
          <a:p>
            <a:pPr indent="45720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grpSp>
        <p:nvGrpSpPr>
          <p:cNvPr id="409" name="Google Shape;409;p33"/>
          <p:cNvGrpSpPr/>
          <p:nvPr/>
        </p:nvGrpSpPr>
        <p:grpSpPr>
          <a:xfrm>
            <a:off x="595138" y="4785251"/>
            <a:ext cx="7818175" cy="244036"/>
            <a:chOff x="967050" y="4128025"/>
            <a:chExt cx="7818175" cy="352500"/>
          </a:xfrm>
        </p:grpSpPr>
        <p:sp>
          <p:nvSpPr>
            <p:cNvPr id="410" name="Google Shape;410;p33"/>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411" name="Google Shape;411;p33"/>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412" name="Google Shape;412;p33"/>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413" name="Google Shape;413;p33"/>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414" name="Google Shape;414;p33"/>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415" name="Google Shape;415;p33"/>
            <p:cNvSpPr/>
            <p:nvPr/>
          </p:nvSpPr>
          <p:spPr>
            <a:xfrm>
              <a:off x="7368625"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Outcomes</a:t>
              </a:r>
              <a:endParaRPr b="1" sz="1200">
                <a:solidFill>
                  <a:srgbClr val="FFFFFF"/>
                </a:solidFill>
              </a:endParaRPr>
            </a:p>
          </p:txBody>
        </p:sp>
      </p:grpSp>
      <p:sp>
        <p:nvSpPr>
          <p:cNvPr id="416" name="Google Shape;416;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17" name="Google Shape;417;p33"/>
          <p:cNvPicPr preferRelativeResize="0"/>
          <p:nvPr/>
        </p:nvPicPr>
        <p:blipFill>
          <a:blip r:embed="rId3">
            <a:alphaModFix/>
          </a:blip>
          <a:stretch>
            <a:fillRect/>
          </a:stretch>
        </p:blipFill>
        <p:spPr>
          <a:xfrm>
            <a:off x="7667625" y="28575"/>
            <a:ext cx="1428750" cy="14287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421" name="Shape 421"/>
        <p:cNvGrpSpPr/>
        <p:nvPr/>
      </p:nvGrpSpPr>
      <p:grpSpPr>
        <a:xfrm>
          <a:off x="0" y="0"/>
          <a:ext cx="0" cy="0"/>
          <a:chOff x="0" y="0"/>
          <a:chExt cx="0" cy="0"/>
        </a:xfrm>
      </p:grpSpPr>
      <p:sp>
        <p:nvSpPr>
          <p:cNvPr id="422" name="Google Shape;422;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Appendix</a:t>
            </a:r>
            <a:endParaRPr>
              <a:latin typeface="Times New Roman"/>
              <a:ea typeface="Times New Roman"/>
              <a:cs typeface="Times New Roman"/>
              <a:sym typeface="Times New Roman"/>
            </a:endParaRPr>
          </a:p>
        </p:txBody>
      </p:sp>
      <p:sp>
        <p:nvSpPr>
          <p:cNvPr id="423" name="Google Shape;423;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pic>
        <p:nvPicPr>
          <p:cNvPr descr="Yoga Style Transfer.png" id="424" name="Google Shape;424;p34"/>
          <p:cNvPicPr preferRelativeResize="0"/>
          <p:nvPr/>
        </p:nvPicPr>
        <p:blipFill>
          <a:blip r:embed="rId3">
            <a:alphaModFix/>
          </a:blip>
          <a:stretch>
            <a:fillRect/>
          </a:stretch>
        </p:blipFill>
        <p:spPr>
          <a:xfrm>
            <a:off x="2605775" y="1937900"/>
            <a:ext cx="3674991" cy="1736075"/>
          </a:xfrm>
          <a:prstGeom prst="rect">
            <a:avLst/>
          </a:prstGeom>
          <a:noFill/>
          <a:ln>
            <a:noFill/>
          </a:ln>
        </p:spPr>
      </p:pic>
      <p:sp>
        <p:nvSpPr>
          <p:cNvPr id="425" name="Google Shape;425;p34"/>
          <p:cNvSpPr txBox="1"/>
          <p:nvPr/>
        </p:nvSpPr>
        <p:spPr>
          <a:xfrm>
            <a:off x="169900" y="4638300"/>
            <a:ext cx="8395200" cy="3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Icons made by Roundicons: </a:t>
            </a:r>
            <a:r>
              <a:rPr lang="en"/>
              <a:t>http://www.flaticon.com/packs/yoga-poses</a:t>
            </a:r>
            <a:endParaRPr/>
          </a:p>
        </p:txBody>
      </p:sp>
      <p:sp>
        <p:nvSpPr>
          <p:cNvPr id="426" name="Google Shape;426;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430" name="Shape 430"/>
        <p:cNvGrpSpPr/>
        <p:nvPr/>
      </p:nvGrpSpPr>
      <p:grpSpPr>
        <a:xfrm>
          <a:off x="0" y="0"/>
          <a:ext cx="0" cy="0"/>
          <a:chOff x="0" y="0"/>
          <a:chExt cx="0" cy="0"/>
        </a:xfrm>
      </p:grpSpPr>
      <p:sp>
        <p:nvSpPr>
          <p:cNvPr id="431" name="Google Shape;431;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Proposed Schedule</a:t>
            </a:r>
            <a:endParaRPr>
              <a:latin typeface="Times New Roman"/>
              <a:ea typeface="Times New Roman"/>
              <a:cs typeface="Times New Roman"/>
              <a:sym typeface="Times New Roman"/>
            </a:endParaRPr>
          </a:p>
        </p:txBody>
      </p:sp>
      <p:sp>
        <p:nvSpPr>
          <p:cNvPr id="432" name="Google Shape;432;p35"/>
          <p:cNvSpPr txBox="1"/>
          <p:nvPr>
            <p:ph idx="1" type="body"/>
          </p:nvPr>
        </p:nvSpPr>
        <p:spPr>
          <a:xfrm>
            <a:off x="311700" y="1304875"/>
            <a:ext cx="3986700" cy="23457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b="1" lang="en" sz="1200">
                <a:solidFill>
                  <a:srgbClr val="000000"/>
                </a:solidFill>
                <a:latin typeface="Times"/>
                <a:ea typeface="Times"/>
                <a:cs typeface="Times"/>
                <a:sym typeface="Times"/>
              </a:rPr>
              <a:t>Implementation:</a:t>
            </a:r>
            <a:endParaRPr b="1"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Summer Quarter:</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1-4: Data acquisition, cleaning, and labeling</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5-6: Neural Net Training, Building Skeleton Vectors</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7: Calculating angles, determining if 2D approach to angles sufficient for classification</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8-9: Classification Models - week 8 focusing on model selection</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10: Identify metric to use for level of pose correctness</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September: Building program to identify pose and level of pose correctness</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t/>
            </a:r>
            <a:endParaRPr sz="10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t/>
            </a:r>
            <a:endParaRPr sz="1000">
              <a:solidFill>
                <a:srgbClr val="000000"/>
              </a:solidFill>
              <a:latin typeface="Times New Roman"/>
              <a:ea typeface="Times New Roman"/>
              <a:cs typeface="Times New Roman"/>
              <a:sym typeface="Times New Roman"/>
            </a:endParaRPr>
          </a:p>
        </p:txBody>
      </p:sp>
      <p:sp>
        <p:nvSpPr>
          <p:cNvPr id="433" name="Google Shape;433;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4" name="Google Shape;434;p35"/>
          <p:cNvSpPr txBox="1"/>
          <p:nvPr>
            <p:ph idx="1" type="body"/>
          </p:nvPr>
        </p:nvSpPr>
        <p:spPr>
          <a:xfrm>
            <a:off x="4361225" y="1286675"/>
            <a:ext cx="4352100" cy="26733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b="1" lang="en" sz="1200">
                <a:solidFill>
                  <a:srgbClr val="000000"/>
                </a:solidFill>
                <a:latin typeface="Times"/>
                <a:ea typeface="Times"/>
                <a:cs typeface="Times"/>
                <a:sym typeface="Times"/>
              </a:rPr>
              <a:t>Writing:</a:t>
            </a:r>
            <a:endParaRPr b="1"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September: Literature Review, Revising/updating Project Proposal sections to be included in final report</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Fall Quarter: </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1-2: Quantitative Methodology, Analysis of Results</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3-4: Conclusions, Recommendations</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5-6: Business implications, Future Directions (?)</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7: Revisions</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8: First Draft of Capstone Presentation</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9: Final Draft of Capstone Presentation</a:t>
            </a:r>
            <a:endParaRPr sz="1200">
              <a:solidFill>
                <a:srgbClr val="000000"/>
              </a:solidFill>
              <a:latin typeface="Times"/>
              <a:ea typeface="Times"/>
              <a:cs typeface="Times"/>
              <a:sym typeface="Times"/>
            </a:endParaRPr>
          </a:p>
          <a:p>
            <a:pPr indent="0" lvl="0" marL="0" rtl="0" algn="just">
              <a:lnSpc>
                <a:spcPct val="100000"/>
              </a:lnSpc>
              <a:spcBef>
                <a:spcPts val="0"/>
              </a:spcBef>
              <a:spcAft>
                <a:spcPts val="0"/>
              </a:spcAft>
              <a:buNone/>
            </a:pPr>
            <a:r>
              <a:rPr lang="en" sz="1200">
                <a:solidFill>
                  <a:srgbClr val="000000"/>
                </a:solidFill>
                <a:latin typeface="Times"/>
                <a:ea typeface="Times"/>
                <a:cs typeface="Times"/>
                <a:sym typeface="Times"/>
              </a:rPr>
              <a:t>Week 10: Capstone Presentation</a:t>
            </a:r>
            <a:endParaRPr sz="1200">
              <a:solidFill>
                <a:srgbClr val="000000"/>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438" name="Shape 438"/>
        <p:cNvGrpSpPr/>
        <p:nvPr/>
      </p:nvGrpSpPr>
      <p:grpSpPr>
        <a:xfrm>
          <a:off x="0" y="0"/>
          <a:ext cx="0" cy="0"/>
          <a:chOff x="0" y="0"/>
          <a:chExt cx="0" cy="0"/>
        </a:xfrm>
      </p:grpSpPr>
      <p:sp>
        <p:nvSpPr>
          <p:cNvPr id="439" name="Google Shape;439;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Real-time pose detection</a:t>
            </a:r>
            <a:endParaRPr>
              <a:latin typeface="Times New Roman"/>
              <a:ea typeface="Times New Roman"/>
              <a:cs typeface="Times New Roman"/>
              <a:sym typeface="Times New Roman"/>
            </a:endParaRPr>
          </a:p>
        </p:txBody>
      </p:sp>
      <p:sp>
        <p:nvSpPr>
          <p:cNvPr id="440" name="Google Shape;440;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sp>
        <p:nvSpPr>
          <p:cNvPr id="441" name="Google Shape;441;p36"/>
          <p:cNvSpPr txBox="1"/>
          <p:nvPr/>
        </p:nvSpPr>
        <p:spPr>
          <a:xfrm>
            <a:off x="169900" y="4638300"/>
            <a:ext cx="8395200" cy="3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https://www.youtube.com/watch?v=pW6nZXeWlGM</a:t>
            </a:r>
            <a:endParaRPr/>
          </a:p>
        </p:txBody>
      </p:sp>
      <p:sp>
        <p:nvSpPr>
          <p:cNvPr id="442" name="Google Shape;442;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giphy.gif" id="443" name="Google Shape;443;p36"/>
          <p:cNvPicPr preferRelativeResize="0"/>
          <p:nvPr/>
        </p:nvPicPr>
        <p:blipFill>
          <a:blip r:embed="rId3">
            <a:alphaModFix/>
          </a:blip>
          <a:stretch>
            <a:fillRect/>
          </a:stretch>
        </p:blipFill>
        <p:spPr>
          <a:xfrm>
            <a:off x="1554956" y="1285875"/>
            <a:ext cx="5836445" cy="3283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447" name="Shape 447"/>
        <p:cNvGrpSpPr/>
        <p:nvPr/>
      </p:nvGrpSpPr>
      <p:grpSpPr>
        <a:xfrm>
          <a:off x="0" y="0"/>
          <a:ext cx="0" cy="0"/>
          <a:chOff x="0" y="0"/>
          <a:chExt cx="0" cy="0"/>
        </a:xfrm>
      </p:grpSpPr>
      <p:sp>
        <p:nvSpPr>
          <p:cNvPr id="448" name="Google Shape;448;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Yoga Poses</a:t>
            </a:r>
            <a:endParaRPr>
              <a:latin typeface="Times New Roman"/>
              <a:ea typeface="Times New Roman"/>
              <a:cs typeface="Times New Roman"/>
              <a:sym typeface="Times New Roman"/>
            </a:endParaRPr>
          </a:p>
        </p:txBody>
      </p:sp>
      <p:sp>
        <p:nvSpPr>
          <p:cNvPr id="449" name="Google Shape;449;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600">
              <a:solidFill>
                <a:srgbClr val="000000"/>
              </a:solidFill>
              <a:latin typeface="Times New Roman"/>
              <a:ea typeface="Times New Roman"/>
              <a:cs typeface="Times New Roman"/>
              <a:sym typeface="Times New Roman"/>
            </a:endParaRPr>
          </a:p>
        </p:txBody>
      </p:sp>
      <p:sp>
        <p:nvSpPr>
          <p:cNvPr id="450" name="Google Shape;450;p37"/>
          <p:cNvSpPr txBox="1"/>
          <p:nvPr/>
        </p:nvSpPr>
        <p:spPr>
          <a:xfrm>
            <a:off x="169900" y="4638300"/>
            <a:ext cx="8395200" cy="3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rgbClr val="1155CC"/>
                </a:solidFill>
                <a:latin typeface="Times"/>
                <a:ea typeface="Times"/>
                <a:cs typeface="Times"/>
                <a:sym typeface="Times"/>
                <a:hlinkClick r:id="rId3"/>
              </a:rPr>
              <a:t>http://templeturmeric.com/movement/primal-warrior-ii-yoga-flow/</a:t>
            </a:r>
            <a:endParaRPr/>
          </a:p>
        </p:txBody>
      </p:sp>
      <p:sp>
        <p:nvSpPr>
          <p:cNvPr id="451" name="Google Shape;451;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52" name="Google Shape;452;p37"/>
          <p:cNvPicPr preferRelativeResize="0"/>
          <p:nvPr/>
        </p:nvPicPr>
        <p:blipFill>
          <a:blip r:embed="rId4">
            <a:alphaModFix/>
          </a:blip>
          <a:stretch>
            <a:fillRect/>
          </a:stretch>
        </p:blipFill>
        <p:spPr>
          <a:xfrm>
            <a:off x="5373950" y="182150"/>
            <a:ext cx="2499731" cy="46383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77" name="Shape 77"/>
        <p:cNvGrpSpPr/>
        <p:nvPr/>
      </p:nvGrpSpPr>
      <p:grpSpPr>
        <a:xfrm>
          <a:off x="0" y="0"/>
          <a:ext cx="0" cy="0"/>
          <a:chOff x="0" y="0"/>
          <a:chExt cx="0" cy="0"/>
        </a:xfrm>
      </p:grpSpPr>
      <p:sp>
        <p:nvSpPr>
          <p:cNvPr id="78" name="Google Shape;78;p15"/>
          <p:cNvSpPr txBox="1"/>
          <p:nvPr>
            <p:ph type="title"/>
          </p:nvPr>
        </p:nvSpPr>
        <p:spPr>
          <a:xfrm>
            <a:off x="311700" y="445025"/>
            <a:ext cx="7132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Executive Summary</a:t>
            </a:r>
            <a:endParaRPr>
              <a:latin typeface="Times New Roman"/>
              <a:ea typeface="Times New Roman"/>
              <a:cs typeface="Times New Roman"/>
              <a:sym typeface="Times New Roman"/>
            </a:endParaRPr>
          </a:p>
        </p:txBody>
      </p:sp>
      <p:grpSp>
        <p:nvGrpSpPr>
          <p:cNvPr id="79" name="Google Shape;79;p15"/>
          <p:cNvGrpSpPr/>
          <p:nvPr/>
        </p:nvGrpSpPr>
        <p:grpSpPr>
          <a:xfrm>
            <a:off x="595138" y="4785251"/>
            <a:ext cx="7818175" cy="244036"/>
            <a:chOff x="967050" y="4128025"/>
            <a:chExt cx="7818175" cy="352500"/>
          </a:xfrm>
        </p:grpSpPr>
        <p:sp>
          <p:nvSpPr>
            <p:cNvPr id="80" name="Google Shape;80;p15"/>
            <p:cNvSpPr/>
            <p:nvPr/>
          </p:nvSpPr>
          <p:spPr>
            <a:xfrm>
              <a:off x="967050" y="4128025"/>
              <a:ext cx="162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Summary</a:t>
              </a:r>
              <a:endParaRPr b="1" sz="1200">
                <a:solidFill>
                  <a:srgbClr val="FFFFFF"/>
                </a:solidFill>
              </a:endParaRPr>
            </a:p>
          </p:txBody>
        </p:sp>
        <p:sp>
          <p:nvSpPr>
            <p:cNvPr id="81" name="Google Shape;81;p15"/>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82" name="Google Shape;82;p15"/>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83" name="Google Shape;83;p15"/>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84" name="Google Shape;84;p15"/>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85" name="Google Shape;85;p15"/>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86" name="Google Shape;86;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7" name="Google Shape;87;p15"/>
          <p:cNvPicPr preferRelativeResize="0"/>
          <p:nvPr/>
        </p:nvPicPr>
        <p:blipFill>
          <a:blip r:embed="rId3">
            <a:alphaModFix/>
          </a:blip>
          <a:stretch>
            <a:fillRect/>
          </a:stretch>
        </p:blipFill>
        <p:spPr>
          <a:xfrm>
            <a:off x="7712859" y="-4516"/>
            <a:ext cx="1428750" cy="1428750"/>
          </a:xfrm>
          <a:prstGeom prst="rect">
            <a:avLst/>
          </a:prstGeom>
          <a:noFill/>
          <a:ln>
            <a:noFill/>
          </a:ln>
        </p:spPr>
      </p:pic>
      <p:sp>
        <p:nvSpPr>
          <p:cNvPr id="88" name="Google Shape;88;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 sz="1600">
                <a:solidFill>
                  <a:srgbClr val="000000"/>
                </a:solidFill>
                <a:latin typeface="Times"/>
                <a:ea typeface="Times"/>
                <a:cs typeface="Times"/>
                <a:sym typeface="Times"/>
              </a:rPr>
              <a:t>Overall Goal: </a:t>
            </a:r>
            <a:r>
              <a:rPr lang="en" sz="1600">
                <a:solidFill>
                  <a:srgbClr val="000000"/>
                </a:solidFill>
                <a:latin typeface="Times"/>
                <a:ea typeface="Times"/>
                <a:cs typeface="Times"/>
                <a:sym typeface="Times"/>
              </a:rPr>
              <a:t>Our goal is to ultimately build a tool that would enable Yoga beginners to learn and practice in an informal, inexpensive setting.</a:t>
            </a:r>
            <a:endParaRPr sz="1600">
              <a:solidFill>
                <a:srgbClr val="000000"/>
              </a:solidFill>
              <a:latin typeface="Times"/>
              <a:ea typeface="Times"/>
              <a:cs typeface="Times"/>
              <a:sym typeface="Times"/>
            </a:endParaRPr>
          </a:p>
          <a:p>
            <a:pPr indent="0" lvl="0" marL="0" rtl="0" algn="just">
              <a:lnSpc>
                <a:spcPct val="150000"/>
              </a:lnSpc>
              <a:spcBef>
                <a:spcPts val="0"/>
              </a:spcBef>
              <a:spcAft>
                <a:spcPts val="0"/>
              </a:spcAft>
              <a:buNone/>
            </a:pPr>
            <a:r>
              <a:t/>
            </a:r>
            <a:endParaRPr sz="1600">
              <a:solidFill>
                <a:srgbClr val="000000"/>
              </a:solidFill>
              <a:latin typeface="Times"/>
              <a:ea typeface="Times"/>
              <a:cs typeface="Times"/>
              <a:sym typeface="Times"/>
            </a:endParaRPr>
          </a:p>
          <a:p>
            <a:pPr indent="0" lvl="0" marL="0" rtl="0" algn="just">
              <a:lnSpc>
                <a:spcPct val="150000"/>
              </a:lnSpc>
              <a:spcBef>
                <a:spcPts val="0"/>
              </a:spcBef>
              <a:spcAft>
                <a:spcPts val="0"/>
              </a:spcAft>
              <a:buNone/>
            </a:pPr>
            <a:r>
              <a:rPr b="1" lang="en" sz="1600">
                <a:solidFill>
                  <a:srgbClr val="000000"/>
                </a:solidFill>
                <a:latin typeface="Times"/>
                <a:ea typeface="Times"/>
                <a:cs typeface="Times"/>
                <a:sym typeface="Times"/>
              </a:rPr>
              <a:t>Capstone Goal: </a:t>
            </a:r>
            <a:endParaRPr b="1" sz="1600">
              <a:solidFill>
                <a:srgbClr val="000000"/>
              </a:solidFill>
              <a:latin typeface="Times"/>
              <a:ea typeface="Times"/>
              <a:cs typeface="Times"/>
              <a:sym typeface="Times"/>
            </a:endParaRPr>
          </a:p>
          <a:p>
            <a:pPr indent="-330200" lvl="0" marL="457200" rtl="0" algn="just">
              <a:lnSpc>
                <a:spcPct val="15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We will use public data to extract joint angles from images</a:t>
            </a:r>
            <a:endParaRPr sz="1600">
              <a:solidFill>
                <a:srgbClr val="000000"/>
              </a:solidFill>
              <a:latin typeface="Times"/>
              <a:ea typeface="Times"/>
              <a:cs typeface="Times"/>
              <a:sym typeface="Times"/>
            </a:endParaRPr>
          </a:p>
          <a:p>
            <a:pPr indent="-330200" lvl="0" marL="457200" rtl="0" algn="just">
              <a:lnSpc>
                <a:spcPct val="15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We will create our own labeled data to classify Yoga poses from joint angles</a:t>
            </a:r>
            <a:endParaRPr sz="1600">
              <a:solidFill>
                <a:srgbClr val="000000"/>
              </a:solidFill>
              <a:latin typeface="Times"/>
              <a:ea typeface="Times"/>
              <a:cs typeface="Times"/>
              <a:sym typeface="Times"/>
            </a:endParaRPr>
          </a:p>
          <a:p>
            <a:pPr indent="0" lvl="0" marL="0" rtl="0" algn="l">
              <a:lnSpc>
                <a:spcPct val="150000"/>
              </a:lnSpc>
              <a:spcBef>
                <a:spcPts val="0"/>
              </a:spcBef>
              <a:spcAft>
                <a:spcPts val="1600"/>
              </a:spcAft>
              <a:buNone/>
            </a:pPr>
            <a:r>
              <a:t/>
            </a:r>
            <a:endParaRPr sz="16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92" name="Shape 92"/>
        <p:cNvGrpSpPr/>
        <p:nvPr/>
      </p:nvGrpSpPr>
      <p:grpSpPr>
        <a:xfrm>
          <a:off x="0" y="0"/>
          <a:ext cx="0" cy="0"/>
          <a:chOff x="0" y="0"/>
          <a:chExt cx="0" cy="0"/>
        </a:xfrm>
      </p:grpSpPr>
      <p:sp>
        <p:nvSpPr>
          <p:cNvPr id="93" name="Google Shape;93;p16"/>
          <p:cNvSpPr txBox="1"/>
          <p:nvPr>
            <p:ph type="title"/>
          </p:nvPr>
        </p:nvSpPr>
        <p:spPr>
          <a:xfrm>
            <a:off x="311700" y="445025"/>
            <a:ext cx="7605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Problem Statement</a:t>
            </a:r>
            <a:endParaRPr>
              <a:latin typeface="Times New Roman"/>
              <a:ea typeface="Times New Roman"/>
              <a:cs typeface="Times New Roman"/>
              <a:sym typeface="Times New Roman"/>
            </a:endParaRPr>
          </a:p>
        </p:txBody>
      </p:sp>
      <p:grpSp>
        <p:nvGrpSpPr>
          <p:cNvPr id="94" name="Google Shape;94;p16"/>
          <p:cNvGrpSpPr/>
          <p:nvPr/>
        </p:nvGrpSpPr>
        <p:grpSpPr>
          <a:xfrm>
            <a:off x="595138" y="4785251"/>
            <a:ext cx="7818175" cy="244036"/>
            <a:chOff x="967050" y="4128025"/>
            <a:chExt cx="7818175" cy="352500"/>
          </a:xfrm>
        </p:grpSpPr>
        <p:sp>
          <p:nvSpPr>
            <p:cNvPr id="95" name="Google Shape;95;p16"/>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96" name="Google Shape;96;p16"/>
            <p:cNvSpPr/>
            <p:nvPr/>
          </p:nvSpPr>
          <p:spPr>
            <a:xfrm>
              <a:off x="242765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Problem</a:t>
              </a:r>
              <a:endParaRPr b="1" sz="1200">
                <a:solidFill>
                  <a:srgbClr val="FFFFFF"/>
                </a:solidFill>
              </a:endParaRPr>
            </a:p>
          </p:txBody>
        </p:sp>
        <p:sp>
          <p:nvSpPr>
            <p:cNvPr id="97" name="Google Shape;97;p16"/>
            <p:cNvSpPr/>
            <p:nvPr/>
          </p:nvSpPr>
          <p:spPr>
            <a:xfrm>
              <a:off x="367800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Purpose</a:t>
              </a:r>
              <a:endParaRPr sz="1200"/>
            </a:p>
          </p:txBody>
        </p:sp>
        <p:sp>
          <p:nvSpPr>
            <p:cNvPr id="98" name="Google Shape;98;p16"/>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99" name="Google Shape;99;p16"/>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100" name="Google Shape;100;p16"/>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101" name="Google Shape;101;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2" name="Google Shape;102;p16"/>
          <p:cNvPicPr preferRelativeResize="0"/>
          <p:nvPr/>
        </p:nvPicPr>
        <p:blipFill>
          <a:blip r:embed="rId3">
            <a:alphaModFix/>
          </a:blip>
          <a:stretch>
            <a:fillRect/>
          </a:stretch>
        </p:blipFill>
        <p:spPr>
          <a:xfrm>
            <a:off x="7715250" y="0"/>
            <a:ext cx="1428750" cy="1428750"/>
          </a:xfrm>
          <a:prstGeom prst="rect">
            <a:avLst/>
          </a:prstGeom>
          <a:noFill/>
          <a:ln>
            <a:noFill/>
          </a:ln>
        </p:spPr>
      </p:pic>
      <p:sp>
        <p:nvSpPr>
          <p:cNvPr id="103" name="Google Shape;10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 sz="1600">
                <a:solidFill>
                  <a:srgbClr val="000000"/>
                </a:solidFill>
                <a:latin typeface="Times"/>
                <a:ea typeface="Times"/>
                <a:cs typeface="Times"/>
                <a:sym typeface="Times"/>
              </a:rPr>
              <a:t>Our primary mission is to introduce yoga to millions of individuals and households. To solve the issue of lack of access to traditional training facilities, </a:t>
            </a:r>
            <a:r>
              <a:rPr lang="en" sz="1600">
                <a:solidFill>
                  <a:schemeClr val="accent3"/>
                </a:solidFill>
                <a:latin typeface="Times"/>
                <a:ea typeface="Times"/>
                <a:cs typeface="Times"/>
                <a:sym typeface="Times"/>
              </a:rPr>
              <a:t>we would like to create a cheap and efficient way for anybody to have access to yoga training.</a:t>
            </a:r>
            <a:r>
              <a:rPr lang="en" sz="1600">
                <a:solidFill>
                  <a:schemeClr val="dk1"/>
                </a:solidFill>
                <a:latin typeface="Times"/>
                <a:ea typeface="Times"/>
                <a:cs typeface="Times"/>
                <a:sym typeface="Times"/>
              </a:rPr>
              <a:t>  </a:t>
            </a:r>
            <a:r>
              <a:rPr lang="en" sz="1600">
                <a:solidFill>
                  <a:srgbClr val="000000"/>
                </a:solidFill>
                <a:latin typeface="Times"/>
                <a:ea typeface="Times"/>
                <a:cs typeface="Times"/>
                <a:sym typeface="Times"/>
              </a:rPr>
              <a:t>Our solution would stream in images from a self-recorded yoga session and recognize the series of yoga poses performed.  While</a:t>
            </a:r>
            <a:r>
              <a:rPr lang="en" sz="1600">
                <a:solidFill>
                  <a:schemeClr val="dk1"/>
                </a:solidFill>
                <a:latin typeface="Times"/>
                <a:ea typeface="Times"/>
                <a:cs typeface="Times"/>
                <a:sym typeface="Times"/>
              </a:rPr>
              <a:t> </a:t>
            </a:r>
            <a:r>
              <a:rPr lang="en" sz="1600">
                <a:solidFill>
                  <a:schemeClr val="accent3"/>
                </a:solidFill>
                <a:latin typeface="Times"/>
                <a:ea typeface="Times"/>
                <a:cs typeface="Times"/>
                <a:sym typeface="Times"/>
              </a:rPr>
              <a:t>our main focus is on assisting beginning yoga users</a:t>
            </a:r>
            <a:r>
              <a:rPr lang="en" sz="1600">
                <a:solidFill>
                  <a:srgbClr val="000000"/>
                </a:solidFill>
                <a:latin typeface="Times"/>
                <a:ea typeface="Times"/>
                <a:cs typeface="Times"/>
                <a:sym typeface="Times"/>
              </a:rPr>
              <a:t>, we would eventually like to create a tool which could be utilized by all levels of yoga users by helping users to not only make sure that they are making the correct poses, but also help them set and realize personal fitness goals.</a:t>
            </a:r>
            <a:endParaRPr sz="1600">
              <a:solidFill>
                <a:srgbClr val="000000"/>
              </a:solidFill>
              <a:latin typeface="Times"/>
              <a:ea typeface="Times"/>
              <a:cs typeface="Times"/>
              <a:sym typeface="Times"/>
            </a:endParaRPr>
          </a:p>
          <a:p>
            <a:pPr indent="0" lvl="0" marL="0" rtl="0" algn="l">
              <a:lnSpc>
                <a:spcPct val="150000"/>
              </a:lnSpc>
              <a:spcBef>
                <a:spcPts val="0"/>
              </a:spcBef>
              <a:spcAft>
                <a:spcPts val="1600"/>
              </a:spcAft>
              <a:buNone/>
            </a:pPr>
            <a:r>
              <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107" name="Shape 107"/>
        <p:cNvGrpSpPr/>
        <p:nvPr/>
      </p:nvGrpSpPr>
      <p:grpSpPr>
        <a:xfrm>
          <a:off x="0" y="0"/>
          <a:ext cx="0" cy="0"/>
          <a:chOff x="0" y="0"/>
          <a:chExt cx="0" cy="0"/>
        </a:xfrm>
      </p:grpSpPr>
      <p:sp>
        <p:nvSpPr>
          <p:cNvPr id="108" name="Google Shape;108;p17"/>
          <p:cNvSpPr txBox="1"/>
          <p:nvPr>
            <p:ph type="title"/>
          </p:nvPr>
        </p:nvSpPr>
        <p:spPr>
          <a:xfrm>
            <a:off x="334225" y="445025"/>
            <a:ext cx="72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Research Purpose</a:t>
            </a:r>
            <a:endParaRPr>
              <a:latin typeface="Times New Roman"/>
              <a:ea typeface="Times New Roman"/>
              <a:cs typeface="Times New Roman"/>
              <a:sym typeface="Times New Roman"/>
            </a:endParaRPr>
          </a:p>
        </p:txBody>
      </p:sp>
      <p:sp>
        <p:nvSpPr>
          <p:cNvPr id="109" name="Google Shape;109;p17"/>
          <p:cNvSpPr txBox="1"/>
          <p:nvPr>
            <p:ph idx="1" type="body"/>
          </p:nvPr>
        </p:nvSpPr>
        <p:spPr>
          <a:xfrm>
            <a:off x="473050" y="1921750"/>
            <a:ext cx="8378700" cy="2403000"/>
          </a:xfrm>
          <a:prstGeom prst="rect">
            <a:avLst/>
          </a:prstGeom>
          <a:solidFill>
            <a:srgbClr val="FFEFD6"/>
          </a:solidFill>
        </p:spPr>
        <p:txBody>
          <a:bodyPr anchorCtr="0" anchor="t" bIns="91425" lIns="91425" spcFirstLastPara="1" rIns="91425" wrap="square" tIns="91425">
            <a:noAutofit/>
          </a:bodyPr>
          <a:lstStyle/>
          <a:p>
            <a:pPr indent="0" lvl="0" marL="0" rtl="0" algn="ctr">
              <a:lnSpc>
                <a:spcPct val="200000"/>
              </a:lnSpc>
              <a:spcBef>
                <a:spcPts val="0"/>
              </a:spcBef>
              <a:spcAft>
                <a:spcPts val="0"/>
              </a:spcAft>
              <a:buNone/>
            </a:pPr>
            <a:r>
              <a:rPr i="1" lang="en">
                <a:solidFill>
                  <a:srgbClr val="5A6167"/>
                </a:solidFill>
                <a:highlight>
                  <a:srgbClr val="FFFFFF"/>
                </a:highlight>
                <a:latin typeface="Times New Roman"/>
                <a:ea typeface="Times New Roman"/>
                <a:cs typeface="Times New Roman"/>
                <a:sym typeface="Times New Roman"/>
              </a:rPr>
              <a:t>“</a:t>
            </a:r>
            <a:r>
              <a:rPr b="1" i="1" lang="en">
                <a:solidFill>
                  <a:srgbClr val="5A6167"/>
                </a:solidFill>
                <a:highlight>
                  <a:srgbClr val="FFFFFF"/>
                </a:highlight>
                <a:latin typeface="Times New Roman"/>
                <a:ea typeface="Times New Roman"/>
                <a:cs typeface="Times New Roman"/>
                <a:sym typeface="Times New Roman"/>
              </a:rPr>
              <a:t>Thirty-four percent</a:t>
            </a:r>
            <a:r>
              <a:rPr i="1" lang="en">
                <a:solidFill>
                  <a:srgbClr val="5A6167"/>
                </a:solidFill>
                <a:highlight>
                  <a:srgbClr val="FFFFFF"/>
                </a:highlight>
                <a:latin typeface="Times New Roman"/>
                <a:ea typeface="Times New Roman"/>
                <a:cs typeface="Times New Roman"/>
                <a:sym typeface="Times New Roman"/>
              </a:rPr>
              <a:t> of Americans,or </a:t>
            </a:r>
            <a:r>
              <a:rPr b="1" i="1" lang="en">
                <a:solidFill>
                  <a:srgbClr val="5A6167"/>
                </a:solidFill>
                <a:highlight>
                  <a:srgbClr val="FFFFFF"/>
                </a:highlight>
                <a:latin typeface="Times New Roman"/>
                <a:ea typeface="Times New Roman"/>
                <a:cs typeface="Times New Roman"/>
                <a:sym typeface="Times New Roman"/>
              </a:rPr>
              <a:t>80 million</a:t>
            </a:r>
            <a:r>
              <a:rPr i="1" lang="en">
                <a:solidFill>
                  <a:srgbClr val="5A6167"/>
                </a:solidFill>
                <a:highlight>
                  <a:srgbClr val="FFFFFF"/>
                </a:highlight>
                <a:latin typeface="Times New Roman"/>
                <a:ea typeface="Times New Roman"/>
                <a:cs typeface="Times New Roman"/>
                <a:sym typeface="Times New Roman"/>
              </a:rPr>
              <a:t> people, </a:t>
            </a:r>
            <a:r>
              <a:rPr b="1" i="1" lang="en">
                <a:solidFill>
                  <a:srgbClr val="5A6167"/>
                </a:solidFill>
                <a:highlight>
                  <a:srgbClr val="FFFFFF"/>
                </a:highlight>
                <a:latin typeface="Times New Roman"/>
                <a:ea typeface="Times New Roman"/>
                <a:cs typeface="Times New Roman"/>
                <a:sym typeface="Times New Roman"/>
              </a:rPr>
              <a:t>say</a:t>
            </a:r>
            <a:r>
              <a:rPr i="1" lang="en">
                <a:solidFill>
                  <a:srgbClr val="5A6167"/>
                </a:solidFill>
                <a:highlight>
                  <a:srgbClr val="FFFFFF"/>
                </a:highlight>
                <a:latin typeface="Times New Roman"/>
                <a:ea typeface="Times New Roman"/>
                <a:cs typeface="Times New Roman"/>
                <a:sym typeface="Times New Roman"/>
              </a:rPr>
              <a:t> they are likely to try yoga for </a:t>
            </a:r>
            <a:r>
              <a:rPr b="1" i="1" lang="en">
                <a:solidFill>
                  <a:srgbClr val="5A6167"/>
                </a:solidFill>
                <a:highlight>
                  <a:srgbClr val="FFFFFF"/>
                </a:highlight>
                <a:latin typeface="Times New Roman"/>
                <a:ea typeface="Times New Roman"/>
                <a:cs typeface="Times New Roman"/>
                <a:sym typeface="Times New Roman"/>
              </a:rPr>
              <a:t>the first time</a:t>
            </a:r>
            <a:r>
              <a:rPr i="1" lang="en">
                <a:solidFill>
                  <a:srgbClr val="5A6167"/>
                </a:solidFill>
                <a:highlight>
                  <a:srgbClr val="FFFFFF"/>
                </a:highlight>
                <a:latin typeface="Times New Roman"/>
                <a:ea typeface="Times New Roman"/>
                <a:cs typeface="Times New Roman"/>
                <a:sym typeface="Times New Roman"/>
              </a:rPr>
              <a:t> over the </a:t>
            </a:r>
            <a:r>
              <a:rPr b="1" i="1" lang="en">
                <a:solidFill>
                  <a:srgbClr val="5A6167"/>
                </a:solidFill>
                <a:highlight>
                  <a:srgbClr val="FFFFFF"/>
                </a:highlight>
                <a:latin typeface="Times New Roman"/>
                <a:ea typeface="Times New Roman"/>
                <a:cs typeface="Times New Roman"/>
                <a:sym typeface="Times New Roman"/>
              </a:rPr>
              <a:t>next 12 months</a:t>
            </a:r>
            <a:r>
              <a:rPr i="1" lang="en">
                <a:solidFill>
                  <a:srgbClr val="5A6167"/>
                </a:solidFill>
                <a:highlight>
                  <a:srgbClr val="FFFFFF"/>
                </a:highlight>
                <a:latin typeface="Times New Roman"/>
                <a:ea typeface="Times New Roman"/>
                <a:cs typeface="Times New Roman"/>
                <a:sym typeface="Times New Roman"/>
              </a:rPr>
              <a:t>.” (Yoga in America Study, 2016)</a:t>
            </a:r>
            <a:endParaRPr i="1">
              <a:solidFill>
                <a:srgbClr val="000000"/>
              </a:solidFill>
              <a:latin typeface="Times New Roman"/>
              <a:ea typeface="Times New Roman"/>
              <a:cs typeface="Times New Roman"/>
              <a:sym typeface="Times New Roman"/>
            </a:endParaRPr>
          </a:p>
        </p:txBody>
      </p:sp>
      <p:grpSp>
        <p:nvGrpSpPr>
          <p:cNvPr id="110" name="Google Shape;110;p17"/>
          <p:cNvGrpSpPr/>
          <p:nvPr/>
        </p:nvGrpSpPr>
        <p:grpSpPr>
          <a:xfrm>
            <a:off x="595138" y="4785251"/>
            <a:ext cx="7818175" cy="244036"/>
            <a:chOff x="967050" y="4128025"/>
            <a:chExt cx="7818175" cy="352500"/>
          </a:xfrm>
        </p:grpSpPr>
        <p:sp>
          <p:nvSpPr>
            <p:cNvPr id="111" name="Google Shape;111;p17"/>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112" name="Google Shape;112;p17"/>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113" name="Google Shape;113;p17"/>
            <p:cNvSpPr/>
            <p:nvPr/>
          </p:nvSpPr>
          <p:spPr>
            <a:xfrm>
              <a:off x="367800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Purpose</a:t>
              </a:r>
              <a:endParaRPr b="1" sz="1200">
                <a:solidFill>
                  <a:srgbClr val="FFFFFF"/>
                </a:solidFill>
              </a:endParaRPr>
            </a:p>
          </p:txBody>
        </p:sp>
        <p:sp>
          <p:nvSpPr>
            <p:cNvPr id="114" name="Google Shape;114;p17"/>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115" name="Google Shape;115;p17"/>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116" name="Google Shape;116;p17"/>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117" name="Google Shape;117;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8" name="Google Shape;118;p17"/>
          <p:cNvPicPr preferRelativeResize="0"/>
          <p:nvPr/>
        </p:nvPicPr>
        <p:blipFill>
          <a:blip r:embed="rId3">
            <a:alphaModFix/>
          </a:blip>
          <a:stretch>
            <a:fillRect/>
          </a:stretch>
        </p:blipFill>
        <p:spPr>
          <a:xfrm>
            <a:off x="7715250" y="17000"/>
            <a:ext cx="1428750" cy="1428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122" name="Shape 122"/>
        <p:cNvGrpSpPr/>
        <p:nvPr/>
      </p:nvGrpSpPr>
      <p:grpSpPr>
        <a:xfrm>
          <a:off x="0" y="0"/>
          <a:ext cx="0" cy="0"/>
          <a:chOff x="0" y="0"/>
          <a:chExt cx="0" cy="0"/>
        </a:xfrm>
      </p:grpSpPr>
      <p:sp>
        <p:nvSpPr>
          <p:cNvPr id="123" name="Google Shape;123;p18"/>
          <p:cNvSpPr txBox="1"/>
          <p:nvPr>
            <p:ph type="title"/>
          </p:nvPr>
        </p:nvSpPr>
        <p:spPr>
          <a:xfrm>
            <a:off x="334225" y="445025"/>
            <a:ext cx="72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Research Purpose</a:t>
            </a:r>
            <a:endParaRPr>
              <a:latin typeface="Times New Roman"/>
              <a:ea typeface="Times New Roman"/>
              <a:cs typeface="Times New Roman"/>
              <a:sym typeface="Times New Roman"/>
            </a:endParaRPr>
          </a:p>
        </p:txBody>
      </p:sp>
      <p:sp>
        <p:nvSpPr>
          <p:cNvPr id="124" name="Google Shape;124;p18"/>
          <p:cNvSpPr txBox="1"/>
          <p:nvPr>
            <p:ph idx="1" type="body"/>
          </p:nvPr>
        </p:nvSpPr>
        <p:spPr>
          <a:xfrm>
            <a:off x="3066250" y="1356063"/>
            <a:ext cx="5785500" cy="2968800"/>
          </a:xfrm>
          <a:prstGeom prst="rect">
            <a:avLst/>
          </a:prstGeom>
        </p:spPr>
        <p:txBody>
          <a:bodyPr anchorCtr="0" anchor="t" bIns="91425" lIns="91425" spcFirstLastPara="1" rIns="91425" wrap="square" tIns="91425">
            <a:noAutofit/>
          </a:bodyPr>
          <a:lstStyle/>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Remove </a:t>
            </a:r>
            <a:r>
              <a:rPr b="1" lang="en" sz="1600">
                <a:solidFill>
                  <a:srgbClr val="000000"/>
                </a:solidFill>
                <a:latin typeface="Times"/>
                <a:ea typeface="Times"/>
                <a:cs typeface="Times"/>
                <a:sym typeface="Times"/>
              </a:rPr>
              <a:t>Obstacles/Barriers</a:t>
            </a:r>
            <a:r>
              <a:rPr lang="en" sz="1600">
                <a:solidFill>
                  <a:srgbClr val="000000"/>
                </a:solidFill>
                <a:latin typeface="Times"/>
                <a:ea typeface="Times"/>
                <a:cs typeface="Times"/>
                <a:sym typeface="Times"/>
              </a:rPr>
              <a:t> for aspiring yoga practitioners.</a:t>
            </a:r>
            <a:endParaRPr sz="1600">
              <a:solidFill>
                <a:srgbClr val="000000"/>
              </a:solidFill>
              <a:latin typeface="Times"/>
              <a:ea typeface="Times"/>
              <a:cs typeface="Times"/>
              <a:sym typeface="Times"/>
            </a:endParaRPr>
          </a:p>
          <a:p>
            <a:pPr indent="457200" lvl="0" marL="0" rtl="0" algn="just">
              <a:lnSpc>
                <a:spcPct val="200000"/>
              </a:lnSpc>
              <a:spcBef>
                <a:spcPts val="0"/>
              </a:spcBef>
              <a:spcAft>
                <a:spcPts val="0"/>
              </a:spcAft>
              <a:buNone/>
            </a:pPr>
            <a:r>
              <a:rPr lang="en" sz="1600">
                <a:solidFill>
                  <a:srgbClr val="000000"/>
                </a:solidFill>
                <a:latin typeface="Times"/>
                <a:ea typeface="Times"/>
                <a:cs typeface="Times"/>
                <a:sym typeface="Times"/>
              </a:rPr>
              <a:t>i.e. </a:t>
            </a:r>
            <a:r>
              <a:rPr b="1" lang="en" sz="1600">
                <a:solidFill>
                  <a:srgbClr val="000000"/>
                </a:solidFill>
                <a:latin typeface="Times"/>
                <a:ea typeface="Times"/>
                <a:cs typeface="Times"/>
                <a:sym typeface="Times"/>
              </a:rPr>
              <a:t>Too Busy, Yoga is Expensive, Yoga is Intimidating </a:t>
            </a:r>
            <a:endParaRPr b="1" sz="1600">
              <a:solidFill>
                <a:srgbClr val="000000"/>
              </a:solidFill>
              <a:latin typeface="Times"/>
              <a:ea typeface="Times"/>
              <a:cs typeface="Times"/>
              <a:sym typeface="Times"/>
            </a:endParaRPr>
          </a:p>
        </p:txBody>
      </p:sp>
      <p:grpSp>
        <p:nvGrpSpPr>
          <p:cNvPr id="125" name="Google Shape;125;p18"/>
          <p:cNvGrpSpPr/>
          <p:nvPr/>
        </p:nvGrpSpPr>
        <p:grpSpPr>
          <a:xfrm>
            <a:off x="595138" y="4785251"/>
            <a:ext cx="7818175" cy="244036"/>
            <a:chOff x="967050" y="4128025"/>
            <a:chExt cx="7818175" cy="352500"/>
          </a:xfrm>
        </p:grpSpPr>
        <p:sp>
          <p:nvSpPr>
            <p:cNvPr id="126" name="Google Shape;126;p18"/>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127" name="Google Shape;127;p18"/>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128" name="Google Shape;128;p18"/>
            <p:cNvSpPr/>
            <p:nvPr/>
          </p:nvSpPr>
          <p:spPr>
            <a:xfrm>
              <a:off x="367800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Purpose</a:t>
              </a:r>
              <a:endParaRPr b="1" sz="1200">
                <a:solidFill>
                  <a:srgbClr val="FFFFFF"/>
                </a:solidFill>
              </a:endParaRPr>
            </a:p>
          </p:txBody>
        </p:sp>
        <p:sp>
          <p:nvSpPr>
            <p:cNvPr id="129" name="Google Shape;129;p18"/>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130" name="Google Shape;130;p18"/>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131" name="Google Shape;131;p18"/>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132" name="Google Shape;13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3" name="Google Shape;133;p18"/>
          <p:cNvPicPr preferRelativeResize="0"/>
          <p:nvPr/>
        </p:nvPicPr>
        <p:blipFill>
          <a:blip r:embed="rId3">
            <a:alphaModFix/>
          </a:blip>
          <a:stretch>
            <a:fillRect/>
          </a:stretch>
        </p:blipFill>
        <p:spPr>
          <a:xfrm>
            <a:off x="7715250" y="17000"/>
            <a:ext cx="1428750" cy="1428750"/>
          </a:xfrm>
          <a:prstGeom prst="rect">
            <a:avLst/>
          </a:prstGeom>
          <a:noFill/>
          <a:ln>
            <a:noFill/>
          </a:ln>
        </p:spPr>
      </p:pic>
      <p:pic>
        <p:nvPicPr>
          <p:cNvPr descr="DaveCArpenter.jpg" id="134" name="Google Shape;134;p18"/>
          <p:cNvPicPr preferRelativeResize="0"/>
          <p:nvPr/>
        </p:nvPicPr>
        <p:blipFill>
          <a:blip r:embed="rId4">
            <a:alphaModFix/>
          </a:blip>
          <a:stretch>
            <a:fillRect/>
          </a:stretch>
        </p:blipFill>
        <p:spPr>
          <a:xfrm>
            <a:off x="405550" y="1152484"/>
            <a:ext cx="2660700" cy="3106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138" name="Shape 138"/>
        <p:cNvGrpSpPr/>
        <p:nvPr/>
      </p:nvGrpSpPr>
      <p:grpSpPr>
        <a:xfrm>
          <a:off x="0" y="0"/>
          <a:ext cx="0" cy="0"/>
          <a:chOff x="0" y="0"/>
          <a:chExt cx="0" cy="0"/>
        </a:xfrm>
      </p:grpSpPr>
      <p:sp>
        <p:nvSpPr>
          <p:cNvPr id="139" name="Google Shape;139;p19"/>
          <p:cNvSpPr txBox="1"/>
          <p:nvPr>
            <p:ph type="title"/>
          </p:nvPr>
        </p:nvSpPr>
        <p:spPr>
          <a:xfrm>
            <a:off x="334225" y="445025"/>
            <a:ext cx="72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Research Purpose</a:t>
            </a:r>
            <a:endParaRPr>
              <a:latin typeface="Times New Roman"/>
              <a:ea typeface="Times New Roman"/>
              <a:cs typeface="Times New Roman"/>
              <a:sym typeface="Times New Roman"/>
            </a:endParaRPr>
          </a:p>
        </p:txBody>
      </p:sp>
      <p:sp>
        <p:nvSpPr>
          <p:cNvPr id="140" name="Google Shape;140;p19"/>
          <p:cNvSpPr txBox="1"/>
          <p:nvPr>
            <p:ph idx="1" type="body"/>
          </p:nvPr>
        </p:nvSpPr>
        <p:spPr>
          <a:xfrm>
            <a:off x="3066250" y="1356063"/>
            <a:ext cx="5785500" cy="2968800"/>
          </a:xfrm>
          <a:prstGeom prst="rect">
            <a:avLst/>
          </a:prstGeom>
        </p:spPr>
        <p:txBody>
          <a:bodyPr anchorCtr="0" anchor="t" bIns="91425" lIns="91425" spcFirstLastPara="1" rIns="91425" wrap="square" tIns="91425">
            <a:noAutofit/>
          </a:bodyPr>
          <a:lstStyle/>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Remove </a:t>
            </a:r>
            <a:r>
              <a:rPr b="1" lang="en" sz="1600">
                <a:solidFill>
                  <a:srgbClr val="000000"/>
                </a:solidFill>
                <a:latin typeface="Times"/>
                <a:ea typeface="Times"/>
                <a:cs typeface="Times"/>
                <a:sym typeface="Times"/>
              </a:rPr>
              <a:t>Obstacles/Barriers</a:t>
            </a:r>
            <a:r>
              <a:rPr lang="en" sz="1600">
                <a:solidFill>
                  <a:srgbClr val="000000"/>
                </a:solidFill>
                <a:latin typeface="Times"/>
                <a:ea typeface="Times"/>
                <a:cs typeface="Times"/>
                <a:sym typeface="Times"/>
              </a:rPr>
              <a:t> for aspiring yoga practitioners. </a:t>
            </a:r>
            <a:endParaRPr sz="1600">
              <a:solidFill>
                <a:srgbClr val="000000"/>
              </a:solidFill>
              <a:latin typeface="Times"/>
              <a:ea typeface="Times"/>
              <a:cs typeface="Times"/>
              <a:sym typeface="Times"/>
            </a:endParaRPr>
          </a:p>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A </a:t>
            </a:r>
            <a:r>
              <a:rPr b="1" lang="en" sz="1600">
                <a:solidFill>
                  <a:srgbClr val="000000"/>
                </a:solidFill>
                <a:latin typeface="Times"/>
                <a:ea typeface="Times"/>
                <a:cs typeface="Times"/>
                <a:sym typeface="Times"/>
              </a:rPr>
              <a:t>Convenient</a:t>
            </a:r>
            <a:r>
              <a:rPr lang="en" sz="1600">
                <a:solidFill>
                  <a:srgbClr val="000000"/>
                </a:solidFill>
                <a:latin typeface="Times"/>
                <a:ea typeface="Times"/>
                <a:cs typeface="Times"/>
                <a:sym typeface="Times"/>
              </a:rPr>
              <a:t>, </a:t>
            </a:r>
            <a:r>
              <a:rPr b="1" lang="en" sz="1600">
                <a:solidFill>
                  <a:srgbClr val="000000"/>
                </a:solidFill>
                <a:latin typeface="Times"/>
                <a:ea typeface="Times"/>
                <a:cs typeface="Times"/>
                <a:sym typeface="Times"/>
              </a:rPr>
              <a:t>Cheap</a:t>
            </a:r>
            <a:r>
              <a:rPr lang="en" sz="1600">
                <a:solidFill>
                  <a:srgbClr val="000000"/>
                </a:solidFill>
                <a:latin typeface="Times"/>
                <a:ea typeface="Times"/>
                <a:cs typeface="Times"/>
                <a:sym typeface="Times"/>
              </a:rPr>
              <a:t> and </a:t>
            </a:r>
            <a:r>
              <a:rPr b="1" lang="en" sz="1600">
                <a:solidFill>
                  <a:srgbClr val="000000"/>
                </a:solidFill>
                <a:latin typeface="Times"/>
                <a:ea typeface="Times"/>
                <a:cs typeface="Times"/>
                <a:sym typeface="Times"/>
              </a:rPr>
              <a:t>Personal</a:t>
            </a:r>
            <a:r>
              <a:rPr lang="en" sz="1600">
                <a:solidFill>
                  <a:srgbClr val="000000"/>
                </a:solidFill>
                <a:latin typeface="Times"/>
                <a:ea typeface="Times"/>
                <a:cs typeface="Times"/>
                <a:sym typeface="Times"/>
              </a:rPr>
              <a:t> way to learn yoga.</a:t>
            </a:r>
            <a:endParaRPr sz="1600">
              <a:solidFill>
                <a:srgbClr val="000000"/>
              </a:solidFill>
              <a:latin typeface="Times"/>
              <a:ea typeface="Times"/>
              <a:cs typeface="Times"/>
              <a:sym typeface="Times"/>
            </a:endParaRPr>
          </a:p>
          <a:p>
            <a:pPr indent="0" lvl="0" marL="0" rtl="0" algn="just">
              <a:lnSpc>
                <a:spcPct val="200000"/>
              </a:lnSpc>
              <a:spcBef>
                <a:spcPts val="0"/>
              </a:spcBef>
              <a:spcAft>
                <a:spcPts val="0"/>
              </a:spcAft>
              <a:buNone/>
            </a:pPr>
            <a:r>
              <a:t/>
            </a:r>
            <a:endParaRPr sz="1600">
              <a:solidFill>
                <a:srgbClr val="000000"/>
              </a:solidFill>
              <a:latin typeface="Times"/>
              <a:ea typeface="Times"/>
              <a:cs typeface="Times"/>
              <a:sym typeface="Times"/>
            </a:endParaRPr>
          </a:p>
        </p:txBody>
      </p:sp>
      <p:grpSp>
        <p:nvGrpSpPr>
          <p:cNvPr id="141" name="Google Shape;141;p19"/>
          <p:cNvGrpSpPr/>
          <p:nvPr/>
        </p:nvGrpSpPr>
        <p:grpSpPr>
          <a:xfrm>
            <a:off x="595138" y="4785251"/>
            <a:ext cx="7818175" cy="244036"/>
            <a:chOff x="967050" y="4128025"/>
            <a:chExt cx="7818175" cy="352500"/>
          </a:xfrm>
        </p:grpSpPr>
        <p:sp>
          <p:nvSpPr>
            <p:cNvPr id="142" name="Google Shape;142;p19"/>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143" name="Google Shape;143;p19"/>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144" name="Google Shape;144;p19"/>
            <p:cNvSpPr/>
            <p:nvPr/>
          </p:nvSpPr>
          <p:spPr>
            <a:xfrm>
              <a:off x="367800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Purpose</a:t>
              </a:r>
              <a:endParaRPr b="1" sz="1200">
                <a:solidFill>
                  <a:srgbClr val="FFFFFF"/>
                </a:solidFill>
              </a:endParaRPr>
            </a:p>
          </p:txBody>
        </p:sp>
        <p:sp>
          <p:nvSpPr>
            <p:cNvPr id="145" name="Google Shape;145;p19"/>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146" name="Google Shape;146;p19"/>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147" name="Google Shape;147;p19"/>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148" name="Google Shape;14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9" name="Google Shape;149;p19"/>
          <p:cNvPicPr preferRelativeResize="0"/>
          <p:nvPr/>
        </p:nvPicPr>
        <p:blipFill>
          <a:blip r:embed="rId3">
            <a:alphaModFix/>
          </a:blip>
          <a:stretch>
            <a:fillRect/>
          </a:stretch>
        </p:blipFill>
        <p:spPr>
          <a:xfrm>
            <a:off x="7715250" y="17000"/>
            <a:ext cx="1428750" cy="1428750"/>
          </a:xfrm>
          <a:prstGeom prst="rect">
            <a:avLst/>
          </a:prstGeom>
          <a:noFill/>
          <a:ln>
            <a:noFill/>
          </a:ln>
        </p:spPr>
      </p:pic>
      <p:pic>
        <p:nvPicPr>
          <p:cNvPr descr="DaveCArpenter.jpg" id="150" name="Google Shape;150;p19"/>
          <p:cNvPicPr preferRelativeResize="0"/>
          <p:nvPr/>
        </p:nvPicPr>
        <p:blipFill>
          <a:blip r:embed="rId4">
            <a:alphaModFix/>
          </a:blip>
          <a:stretch>
            <a:fillRect/>
          </a:stretch>
        </p:blipFill>
        <p:spPr>
          <a:xfrm>
            <a:off x="405550" y="1152484"/>
            <a:ext cx="2660700" cy="3106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154" name="Shape 154"/>
        <p:cNvGrpSpPr/>
        <p:nvPr/>
      </p:nvGrpSpPr>
      <p:grpSpPr>
        <a:xfrm>
          <a:off x="0" y="0"/>
          <a:ext cx="0" cy="0"/>
          <a:chOff x="0" y="0"/>
          <a:chExt cx="0" cy="0"/>
        </a:xfrm>
      </p:grpSpPr>
      <p:sp>
        <p:nvSpPr>
          <p:cNvPr id="155" name="Google Shape;155;p20"/>
          <p:cNvSpPr txBox="1"/>
          <p:nvPr>
            <p:ph type="title"/>
          </p:nvPr>
        </p:nvSpPr>
        <p:spPr>
          <a:xfrm>
            <a:off x="334225" y="445025"/>
            <a:ext cx="72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Research Purpose</a:t>
            </a:r>
            <a:endParaRPr>
              <a:latin typeface="Times New Roman"/>
              <a:ea typeface="Times New Roman"/>
              <a:cs typeface="Times New Roman"/>
              <a:sym typeface="Times New Roman"/>
            </a:endParaRPr>
          </a:p>
        </p:txBody>
      </p:sp>
      <p:sp>
        <p:nvSpPr>
          <p:cNvPr id="156" name="Google Shape;156;p20"/>
          <p:cNvSpPr txBox="1"/>
          <p:nvPr>
            <p:ph idx="1" type="body"/>
          </p:nvPr>
        </p:nvSpPr>
        <p:spPr>
          <a:xfrm>
            <a:off x="3066250" y="1356063"/>
            <a:ext cx="5785500" cy="2968800"/>
          </a:xfrm>
          <a:prstGeom prst="rect">
            <a:avLst/>
          </a:prstGeom>
        </p:spPr>
        <p:txBody>
          <a:bodyPr anchorCtr="0" anchor="t" bIns="91425" lIns="91425" spcFirstLastPara="1" rIns="91425" wrap="square" tIns="91425">
            <a:noAutofit/>
          </a:bodyPr>
          <a:lstStyle/>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Remove </a:t>
            </a:r>
            <a:r>
              <a:rPr b="1" lang="en" sz="1600">
                <a:solidFill>
                  <a:srgbClr val="000000"/>
                </a:solidFill>
                <a:latin typeface="Times"/>
                <a:ea typeface="Times"/>
                <a:cs typeface="Times"/>
                <a:sym typeface="Times"/>
              </a:rPr>
              <a:t>Obstacles/Barriers</a:t>
            </a:r>
            <a:r>
              <a:rPr lang="en" sz="1600">
                <a:solidFill>
                  <a:srgbClr val="000000"/>
                </a:solidFill>
                <a:latin typeface="Times"/>
                <a:ea typeface="Times"/>
                <a:cs typeface="Times"/>
                <a:sym typeface="Times"/>
              </a:rPr>
              <a:t> for aspiring yoga practitioners. </a:t>
            </a:r>
            <a:endParaRPr sz="1600">
              <a:solidFill>
                <a:srgbClr val="000000"/>
              </a:solidFill>
              <a:latin typeface="Times"/>
              <a:ea typeface="Times"/>
              <a:cs typeface="Times"/>
              <a:sym typeface="Times"/>
            </a:endParaRPr>
          </a:p>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A </a:t>
            </a:r>
            <a:r>
              <a:rPr b="1" lang="en" sz="1600">
                <a:solidFill>
                  <a:srgbClr val="000000"/>
                </a:solidFill>
                <a:latin typeface="Times"/>
                <a:ea typeface="Times"/>
                <a:cs typeface="Times"/>
                <a:sym typeface="Times"/>
              </a:rPr>
              <a:t>Convenient</a:t>
            </a:r>
            <a:r>
              <a:rPr lang="en" sz="1600">
                <a:solidFill>
                  <a:srgbClr val="000000"/>
                </a:solidFill>
                <a:latin typeface="Times"/>
                <a:ea typeface="Times"/>
                <a:cs typeface="Times"/>
                <a:sym typeface="Times"/>
              </a:rPr>
              <a:t>, </a:t>
            </a:r>
            <a:r>
              <a:rPr b="1" lang="en" sz="1600">
                <a:solidFill>
                  <a:srgbClr val="000000"/>
                </a:solidFill>
                <a:latin typeface="Times"/>
                <a:ea typeface="Times"/>
                <a:cs typeface="Times"/>
                <a:sym typeface="Times"/>
              </a:rPr>
              <a:t>Cheap</a:t>
            </a:r>
            <a:r>
              <a:rPr lang="en" sz="1600">
                <a:solidFill>
                  <a:srgbClr val="000000"/>
                </a:solidFill>
                <a:latin typeface="Times"/>
                <a:ea typeface="Times"/>
                <a:cs typeface="Times"/>
                <a:sym typeface="Times"/>
              </a:rPr>
              <a:t> and </a:t>
            </a:r>
            <a:r>
              <a:rPr b="1" lang="en" sz="1600">
                <a:solidFill>
                  <a:srgbClr val="000000"/>
                </a:solidFill>
                <a:latin typeface="Times"/>
                <a:ea typeface="Times"/>
                <a:cs typeface="Times"/>
                <a:sym typeface="Times"/>
              </a:rPr>
              <a:t>Personal</a:t>
            </a:r>
            <a:r>
              <a:rPr lang="en" sz="1600">
                <a:solidFill>
                  <a:srgbClr val="000000"/>
                </a:solidFill>
                <a:latin typeface="Times"/>
                <a:ea typeface="Times"/>
                <a:cs typeface="Times"/>
                <a:sym typeface="Times"/>
              </a:rPr>
              <a:t> way to learn yoga.</a:t>
            </a:r>
            <a:endParaRPr sz="1600">
              <a:solidFill>
                <a:srgbClr val="000000"/>
              </a:solidFill>
              <a:latin typeface="Times"/>
              <a:ea typeface="Times"/>
              <a:cs typeface="Times"/>
              <a:sym typeface="Times"/>
            </a:endParaRPr>
          </a:p>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An </a:t>
            </a:r>
            <a:r>
              <a:rPr b="1" lang="en" sz="1600">
                <a:solidFill>
                  <a:srgbClr val="000000"/>
                </a:solidFill>
                <a:latin typeface="Times"/>
                <a:ea typeface="Times"/>
                <a:cs typeface="Times"/>
                <a:sym typeface="Times"/>
              </a:rPr>
              <a:t>Application</a:t>
            </a:r>
            <a:r>
              <a:rPr lang="en" sz="1600">
                <a:solidFill>
                  <a:srgbClr val="000000"/>
                </a:solidFill>
                <a:latin typeface="Times"/>
                <a:ea typeface="Times"/>
                <a:cs typeface="Times"/>
                <a:sym typeface="Times"/>
              </a:rPr>
              <a:t> that converts images to feedback to beginners.  </a:t>
            </a:r>
            <a:endParaRPr sz="1600">
              <a:solidFill>
                <a:srgbClr val="000000"/>
              </a:solidFill>
              <a:latin typeface="Times"/>
              <a:ea typeface="Times"/>
              <a:cs typeface="Times"/>
              <a:sym typeface="Times"/>
            </a:endParaRPr>
          </a:p>
          <a:p>
            <a:pPr indent="457200" lvl="0" marL="0" rtl="0" algn="just">
              <a:lnSpc>
                <a:spcPct val="200000"/>
              </a:lnSpc>
              <a:spcBef>
                <a:spcPts val="0"/>
              </a:spcBef>
              <a:spcAft>
                <a:spcPts val="0"/>
              </a:spcAft>
              <a:buNone/>
            </a:pPr>
            <a:r>
              <a:rPr i="1" lang="en" sz="1600">
                <a:solidFill>
                  <a:srgbClr val="000000"/>
                </a:solidFill>
                <a:latin typeface="Times"/>
                <a:ea typeface="Times"/>
                <a:cs typeface="Times"/>
                <a:sym typeface="Times"/>
              </a:rPr>
              <a:t>Our Capstone Scope</a:t>
            </a:r>
            <a:r>
              <a:rPr lang="en" sz="1600">
                <a:solidFill>
                  <a:srgbClr val="000000"/>
                </a:solidFill>
                <a:latin typeface="Times"/>
                <a:ea typeface="Times"/>
                <a:cs typeface="Times"/>
                <a:sym typeface="Times"/>
              </a:rPr>
              <a:t> : assist beginning yoga practitioners</a:t>
            </a:r>
            <a:endParaRPr sz="1600">
              <a:solidFill>
                <a:srgbClr val="000000"/>
              </a:solidFill>
              <a:latin typeface="Times"/>
              <a:ea typeface="Times"/>
              <a:cs typeface="Times"/>
              <a:sym typeface="Times"/>
            </a:endParaRPr>
          </a:p>
          <a:p>
            <a:pPr indent="0" lvl="0" marL="0" rtl="0" algn="just">
              <a:lnSpc>
                <a:spcPct val="200000"/>
              </a:lnSpc>
              <a:spcBef>
                <a:spcPts val="0"/>
              </a:spcBef>
              <a:spcAft>
                <a:spcPts val="0"/>
              </a:spcAft>
              <a:buNone/>
            </a:pPr>
            <a:r>
              <a:t/>
            </a:r>
            <a:endParaRPr sz="1600">
              <a:solidFill>
                <a:srgbClr val="000000"/>
              </a:solidFill>
              <a:latin typeface="Times"/>
              <a:ea typeface="Times"/>
              <a:cs typeface="Times"/>
              <a:sym typeface="Times"/>
            </a:endParaRPr>
          </a:p>
        </p:txBody>
      </p:sp>
      <p:grpSp>
        <p:nvGrpSpPr>
          <p:cNvPr id="157" name="Google Shape;157;p20"/>
          <p:cNvGrpSpPr/>
          <p:nvPr/>
        </p:nvGrpSpPr>
        <p:grpSpPr>
          <a:xfrm>
            <a:off x="595138" y="4785251"/>
            <a:ext cx="7818175" cy="244036"/>
            <a:chOff x="967050" y="4128025"/>
            <a:chExt cx="7818175" cy="352500"/>
          </a:xfrm>
        </p:grpSpPr>
        <p:sp>
          <p:nvSpPr>
            <p:cNvPr id="158" name="Google Shape;158;p20"/>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159" name="Google Shape;159;p20"/>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160" name="Google Shape;160;p20"/>
            <p:cNvSpPr/>
            <p:nvPr/>
          </p:nvSpPr>
          <p:spPr>
            <a:xfrm>
              <a:off x="367800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Purpose</a:t>
              </a:r>
              <a:endParaRPr b="1" sz="1200">
                <a:solidFill>
                  <a:srgbClr val="FFFFFF"/>
                </a:solidFill>
              </a:endParaRPr>
            </a:p>
          </p:txBody>
        </p:sp>
        <p:sp>
          <p:nvSpPr>
            <p:cNvPr id="161" name="Google Shape;161;p20"/>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162" name="Google Shape;162;p20"/>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163" name="Google Shape;163;p20"/>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164" name="Google Shape;16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5" name="Google Shape;165;p20"/>
          <p:cNvPicPr preferRelativeResize="0"/>
          <p:nvPr/>
        </p:nvPicPr>
        <p:blipFill>
          <a:blip r:embed="rId3">
            <a:alphaModFix/>
          </a:blip>
          <a:stretch>
            <a:fillRect/>
          </a:stretch>
        </p:blipFill>
        <p:spPr>
          <a:xfrm>
            <a:off x="7715250" y="17000"/>
            <a:ext cx="1428750" cy="1428750"/>
          </a:xfrm>
          <a:prstGeom prst="rect">
            <a:avLst/>
          </a:prstGeom>
          <a:noFill/>
          <a:ln>
            <a:noFill/>
          </a:ln>
        </p:spPr>
      </p:pic>
      <p:pic>
        <p:nvPicPr>
          <p:cNvPr descr="DaveCArpenter.jpg" id="166" name="Google Shape;166;p20"/>
          <p:cNvPicPr preferRelativeResize="0"/>
          <p:nvPr/>
        </p:nvPicPr>
        <p:blipFill>
          <a:blip r:embed="rId4">
            <a:alphaModFix/>
          </a:blip>
          <a:stretch>
            <a:fillRect/>
          </a:stretch>
        </p:blipFill>
        <p:spPr>
          <a:xfrm>
            <a:off x="405550" y="1152484"/>
            <a:ext cx="2660700" cy="3106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EFD6"/>
        </a:solidFill>
      </p:bgPr>
    </p:bg>
    <p:spTree>
      <p:nvGrpSpPr>
        <p:cNvPr id="170" name="Shape 170"/>
        <p:cNvGrpSpPr/>
        <p:nvPr/>
      </p:nvGrpSpPr>
      <p:grpSpPr>
        <a:xfrm>
          <a:off x="0" y="0"/>
          <a:ext cx="0" cy="0"/>
          <a:chOff x="0" y="0"/>
          <a:chExt cx="0" cy="0"/>
        </a:xfrm>
      </p:grpSpPr>
      <p:sp>
        <p:nvSpPr>
          <p:cNvPr id="171" name="Google Shape;171;p21"/>
          <p:cNvSpPr txBox="1"/>
          <p:nvPr>
            <p:ph type="title"/>
          </p:nvPr>
        </p:nvSpPr>
        <p:spPr>
          <a:xfrm>
            <a:off x="334225" y="445025"/>
            <a:ext cx="72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Research Purpose</a:t>
            </a:r>
            <a:endParaRPr>
              <a:latin typeface="Times New Roman"/>
              <a:ea typeface="Times New Roman"/>
              <a:cs typeface="Times New Roman"/>
              <a:sym typeface="Times New Roman"/>
            </a:endParaRPr>
          </a:p>
        </p:txBody>
      </p:sp>
      <p:sp>
        <p:nvSpPr>
          <p:cNvPr id="172" name="Google Shape;172;p21"/>
          <p:cNvSpPr txBox="1"/>
          <p:nvPr>
            <p:ph idx="1" type="body"/>
          </p:nvPr>
        </p:nvSpPr>
        <p:spPr>
          <a:xfrm>
            <a:off x="3066250" y="1356063"/>
            <a:ext cx="5785500" cy="2968800"/>
          </a:xfrm>
          <a:prstGeom prst="rect">
            <a:avLst/>
          </a:prstGeom>
        </p:spPr>
        <p:txBody>
          <a:bodyPr anchorCtr="0" anchor="t" bIns="91425" lIns="91425" spcFirstLastPara="1" rIns="91425" wrap="square" tIns="91425">
            <a:noAutofit/>
          </a:bodyPr>
          <a:lstStyle/>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Remove </a:t>
            </a:r>
            <a:r>
              <a:rPr b="1" lang="en" sz="1600">
                <a:solidFill>
                  <a:srgbClr val="000000"/>
                </a:solidFill>
                <a:latin typeface="Times"/>
                <a:ea typeface="Times"/>
                <a:cs typeface="Times"/>
                <a:sym typeface="Times"/>
              </a:rPr>
              <a:t>Obstacles/Barriers</a:t>
            </a:r>
            <a:r>
              <a:rPr lang="en" sz="1600">
                <a:solidFill>
                  <a:srgbClr val="000000"/>
                </a:solidFill>
                <a:latin typeface="Times"/>
                <a:ea typeface="Times"/>
                <a:cs typeface="Times"/>
                <a:sym typeface="Times"/>
              </a:rPr>
              <a:t> for aspiring yoga practitioners. </a:t>
            </a:r>
            <a:endParaRPr sz="1600">
              <a:solidFill>
                <a:srgbClr val="000000"/>
              </a:solidFill>
              <a:latin typeface="Times"/>
              <a:ea typeface="Times"/>
              <a:cs typeface="Times"/>
              <a:sym typeface="Times"/>
            </a:endParaRPr>
          </a:p>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A </a:t>
            </a:r>
            <a:r>
              <a:rPr b="1" lang="en" sz="1600">
                <a:solidFill>
                  <a:srgbClr val="000000"/>
                </a:solidFill>
                <a:latin typeface="Times"/>
                <a:ea typeface="Times"/>
                <a:cs typeface="Times"/>
                <a:sym typeface="Times"/>
              </a:rPr>
              <a:t>Convenient</a:t>
            </a:r>
            <a:r>
              <a:rPr lang="en" sz="1600">
                <a:solidFill>
                  <a:srgbClr val="000000"/>
                </a:solidFill>
                <a:latin typeface="Times"/>
                <a:ea typeface="Times"/>
                <a:cs typeface="Times"/>
                <a:sym typeface="Times"/>
              </a:rPr>
              <a:t>, </a:t>
            </a:r>
            <a:r>
              <a:rPr b="1" lang="en" sz="1600">
                <a:solidFill>
                  <a:srgbClr val="000000"/>
                </a:solidFill>
                <a:latin typeface="Times"/>
                <a:ea typeface="Times"/>
                <a:cs typeface="Times"/>
                <a:sym typeface="Times"/>
              </a:rPr>
              <a:t>Cheap</a:t>
            </a:r>
            <a:r>
              <a:rPr lang="en" sz="1600">
                <a:solidFill>
                  <a:srgbClr val="000000"/>
                </a:solidFill>
                <a:latin typeface="Times"/>
                <a:ea typeface="Times"/>
                <a:cs typeface="Times"/>
                <a:sym typeface="Times"/>
              </a:rPr>
              <a:t> and </a:t>
            </a:r>
            <a:r>
              <a:rPr b="1" lang="en" sz="1600">
                <a:solidFill>
                  <a:srgbClr val="000000"/>
                </a:solidFill>
                <a:latin typeface="Times"/>
                <a:ea typeface="Times"/>
                <a:cs typeface="Times"/>
                <a:sym typeface="Times"/>
              </a:rPr>
              <a:t>Personal</a:t>
            </a:r>
            <a:r>
              <a:rPr lang="en" sz="1600">
                <a:solidFill>
                  <a:srgbClr val="000000"/>
                </a:solidFill>
                <a:latin typeface="Times"/>
                <a:ea typeface="Times"/>
                <a:cs typeface="Times"/>
                <a:sym typeface="Times"/>
              </a:rPr>
              <a:t> way to learn yoga.</a:t>
            </a:r>
            <a:endParaRPr sz="1600">
              <a:solidFill>
                <a:srgbClr val="000000"/>
              </a:solidFill>
              <a:latin typeface="Times"/>
              <a:ea typeface="Times"/>
              <a:cs typeface="Times"/>
              <a:sym typeface="Times"/>
            </a:endParaRPr>
          </a:p>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An </a:t>
            </a:r>
            <a:r>
              <a:rPr b="1" lang="en" sz="1600">
                <a:solidFill>
                  <a:srgbClr val="000000"/>
                </a:solidFill>
                <a:latin typeface="Times"/>
                <a:ea typeface="Times"/>
                <a:cs typeface="Times"/>
                <a:sym typeface="Times"/>
              </a:rPr>
              <a:t>Application</a:t>
            </a:r>
            <a:r>
              <a:rPr lang="en" sz="1600">
                <a:solidFill>
                  <a:srgbClr val="000000"/>
                </a:solidFill>
                <a:latin typeface="Times"/>
                <a:ea typeface="Times"/>
                <a:cs typeface="Times"/>
                <a:sym typeface="Times"/>
              </a:rPr>
              <a:t> that converts images to feedback to beginners.  </a:t>
            </a:r>
            <a:endParaRPr sz="1600">
              <a:solidFill>
                <a:srgbClr val="000000"/>
              </a:solidFill>
              <a:latin typeface="Times"/>
              <a:ea typeface="Times"/>
              <a:cs typeface="Times"/>
              <a:sym typeface="Times"/>
            </a:endParaRPr>
          </a:p>
          <a:p>
            <a:pPr indent="457200" lvl="0" marL="0" rtl="0" algn="just">
              <a:lnSpc>
                <a:spcPct val="200000"/>
              </a:lnSpc>
              <a:spcBef>
                <a:spcPts val="0"/>
              </a:spcBef>
              <a:spcAft>
                <a:spcPts val="0"/>
              </a:spcAft>
              <a:buNone/>
            </a:pPr>
            <a:r>
              <a:rPr i="1" lang="en" sz="1600">
                <a:solidFill>
                  <a:srgbClr val="000000"/>
                </a:solidFill>
                <a:latin typeface="Times"/>
                <a:ea typeface="Times"/>
                <a:cs typeface="Times"/>
                <a:sym typeface="Times"/>
              </a:rPr>
              <a:t>Our Capstone Scope</a:t>
            </a:r>
            <a:r>
              <a:rPr lang="en" sz="1600">
                <a:solidFill>
                  <a:srgbClr val="000000"/>
                </a:solidFill>
                <a:latin typeface="Times"/>
                <a:ea typeface="Times"/>
                <a:cs typeface="Times"/>
                <a:sym typeface="Times"/>
              </a:rPr>
              <a:t> : Beginner Yoga Pose Identification</a:t>
            </a:r>
            <a:endParaRPr sz="1600">
              <a:solidFill>
                <a:srgbClr val="000000"/>
              </a:solidFill>
              <a:latin typeface="Times"/>
              <a:ea typeface="Times"/>
              <a:cs typeface="Times"/>
              <a:sym typeface="Times"/>
            </a:endParaRPr>
          </a:p>
          <a:p>
            <a:pPr indent="-330200" lvl="0" marL="457200" rtl="0" algn="just">
              <a:lnSpc>
                <a:spcPct val="200000"/>
              </a:lnSpc>
              <a:spcBef>
                <a:spcPts val="0"/>
              </a:spcBef>
              <a:spcAft>
                <a:spcPts val="0"/>
              </a:spcAft>
              <a:buClr>
                <a:srgbClr val="000000"/>
              </a:buClr>
              <a:buSzPts val="1600"/>
              <a:buFont typeface="Times"/>
              <a:buAutoNum type="arabicPeriod"/>
            </a:pPr>
            <a:r>
              <a:rPr lang="en" sz="1600">
                <a:solidFill>
                  <a:srgbClr val="000000"/>
                </a:solidFill>
                <a:latin typeface="Times"/>
                <a:ea typeface="Times"/>
                <a:cs typeface="Times"/>
                <a:sym typeface="Times"/>
              </a:rPr>
              <a:t>A </a:t>
            </a:r>
            <a:r>
              <a:rPr b="1" lang="en" sz="1600">
                <a:solidFill>
                  <a:srgbClr val="000000"/>
                </a:solidFill>
                <a:latin typeface="Times"/>
                <a:ea typeface="Times"/>
                <a:cs typeface="Times"/>
                <a:sym typeface="Times"/>
              </a:rPr>
              <a:t>Platform</a:t>
            </a:r>
            <a:r>
              <a:rPr lang="en" sz="1600">
                <a:solidFill>
                  <a:srgbClr val="000000"/>
                </a:solidFill>
                <a:latin typeface="Times"/>
                <a:ea typeface="Times"/>
                <a:cs typeface="Times"/>
                <a:sym typeface="Times"/>
              </a:rPr>
              <a:t> for health living = yoga + supportive community.</a:t>
            </a:r>
            <a:endParaRPr sz="1600">
              <a:solidFill>
                <a:srgbClr val="000000"/>
              </a:solidFill>
              <a:latin typeface="Times"/>
              <a:ea typeface="Times"/>
              <a:cs typeface="Times"/>
              <a:sym typeface="Times"/>
            </a:endParaRPr>
          </a:p>
        </p:txBody>
      </p:sp>
      <p:grpSp>
        <p:nvGrpSpPr>
          <p:cNvPr id="173" name="Google Shape;173;p21"/>
          <p:cNvGrpSpPr/>
          <p:nvPr/>
        </p:nvGrpSpPr>
        <p:grpSpPr>
          <a:xfrm>
            <a:off x="595138" y="4785251"/>
            <a:ext cx="7818175" cy="244036"/>
            <a:chOff x="967050" y="4128025"/>
            <a:chExt cx="7818175" cy="352500"/>
          </a:xfrm>
        </p:grpSpPr>
        <p:sp>
          <p:nvSpPr>
            <p:cNvPr id="174" name="Google Shape;174;p21"/>
            <p:cNvSpPr/>
            <p:nvPr/>
          </p:nvSpPr>
          <p:spPr>
            <a:xfrm>
              <a:off x="967050" y="4128025"/>
              <a:ext cx="162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Summary</a:t>
              </a:r>
              <a:endParaRPr sz="1200"/>
            </a:p>
          </p:txBody>
        </p:sp>
        <p:sp>
          <p:nvSpPr>
            <p:cNvPr id="175" name="Google Shape;175;p21"/>
            <p:cNvSpPr/>
            <p:nvPr/>
          </p:nvSpPr>
          <p:spPr>
            <a:xfrm>
              <a:off x="24276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Problem</a:t>
              </a:r>
              <a:endParaRPr sz="1200"/>
            </a:p>
          </p:txBody>
        </p:sp>
        <p:sp>
          <p:nvSpPr>
            <p:cNvPr id="176" name="Google Shape;176;p21"/>
            <p:cNvSpPr/>
            <p:nvPr/>
          </p:nvSpPr>
          <p:spPr>
            <a:xfrm>
              <a:off x="3678000" y="4128025"/>
              <a:ext cx="1416600" cy="352500"/>
            </a:xfrm>
            <a:prstGeom prst="chevron">
              <a:avLst>
                <a:gd fmla="val 50000" name="adj"/>
              </a:avLst>
            </a:prstGeom>
            <a:solidFill>
              <a:srgbClr val="351C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Purpose</a:t>
              </a:r>
              <a:endParaRPr b="1" sz="1200">
                <a:solidFill>
                  <a:srgbClr val="FFFFFF"/>
                </a:solidFill>
              </a:endParaRPr>
            </a:p>
          </p:txBody>
        </p:sp>
        <p:sp>
          <p:nvSpPr>
            <p:cNvPr id="177" name="Google Shape;177;p21"/>
            <p:cNvSpPr/>
            <p:nvPr/>
          </p:nvSpPr>
          <p:spPr>
            <a:xfrm>
              <a:off x="492187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Data</a:t>
              </a:r>
              <a:endParaRPr sz="1200"/>
            </a:p>
          </p:txBody>
        </p:sp>
        <p:sp>
          <p:nvSpPr>
            <p:cNvPr id="178" name="Google Shape;178;p21"/>
            <p:cNvSpPr/>
            <p:nvPr/>
          </p:nvSpPr>
          <p:spPr>
            <a:xfrm>
              <a:off x="6145250"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Methodology</a:t>
              </a:r>
              <a:endParaRPr sz="1200"/>
            </a:p>
          </p:txBody>
        </p:sp>
        <p:sp>
          <p:nvSpPr>
            <p:cNvPr id="179" name="Google Shape;179;p21"/>
            <p:cNvSpPr/>
            <p:nvPr/>
          </p:nvSpPr>
          <p:spPr>
            <a:xfrm>
              <a:off x="7368625" y="4128025"/>
              <a:ext cx="1416600" cy="352500"/>
            </a:xfrm>
            <a:prstGeom prst="chevron">
              <a:avLst>
                <a:gd fmla="val 50000" name="adj"/>
              </a:avLst>
            </a:prstGeom>
            <a:solidFill>
              <a:srgbClr val="D9D2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Outcomes</a:t>
              </a:r>
              <a:endParaRPr sz="1200"/>
            </a:p>
          </p:txBody>
        </p:sp>
      </p:grpSp>
      <p:sp>
        <p:nvSpPr>
          <p:cNvPr id="180" name="Google Shape;180;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1" name="Google Shape;181;p21"/>
          <p:cNvPicPr preferRelativeResize="0"/>
          <p:nvPr/>
        </p:nvPicPr>
        <p:blipFill>
          <a:blip r:embed="rId3">
            <a:alphaModFix/>
          </a:blip>
          <a:stretch>
            <a:fillRect/>
          </a:stretch>
        </p:blipFill>
        <p:spPr>
          <a:xfrm>
            <a:off x="7715250" y="17000"/>
            <a:ext cx="1428750" cy="1428750"/>
          </a:xfrm>
          <a:prstGeom prst="rect">
            <a:avLst/>
          </a:prstGeom>
          <a:noFill/>
          <a:ln>
            <a:noFill/>
          </a:ln>
        </p:spPr>
      </p:pic>
      <p:pic>
        <p:nvPicPr>
          <p:cNvPr descr="DaveCArpenter.jpg" id="182" name="Google Shape;182;p21"/>
          <p:cNvPicPr preferRelativeResize="0"/>
          <p:nvPr/>
        </p:nvPicPr>
        <p:blipFill>
          <a:blip r:embed="rId4">
            <a:alphaModFix/>
          </a:blip>
          <a:stretch>
            <a:fillRect/>
          </a:stretch>
        </p:blipFill>
        <p:spPr>
          <a:xfrm>
            <a:off x="405550" y="1152484"/>
            <a:ext cx="2660700" cy="3106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